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ags/tag5.xml" ContentType="application/vnd.openxmlformats-officedocument.presentationml.tags+xml"/>
  <Override PartName="/ppt/tags/tag6.xml" ContentType="application/vnd.openxmlformats-officedocument.presentationml.tags+xml"/>
  <Override PartName="/ppt/notesSlides/notesSlide1.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theme/themeOverride2.xml" ContentType="application/vnd.openxmlformats-officedocument.themeOverride+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notesSlides/notesSlide2.xml" ContentType="application/vnd.openxmlformats-officedocument.presentationml.notesSlide+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heme/themeOverride3.xml" ContentType="application/vnd.openxmlformats-officedocument.themeOverride+xml"/>
  <Override PartName="/ppt/tags/tag21.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0" r:id="rId1"/>
  </p:sldMasterIdLst>
  <p:notesMasterIdLst>
    <p:notesMasterId r:id="rId23"/>
  </p:notesMasterIdLst>
  <p:handoutMasterIdLst>
    <p:handoutMasterId r:id="rId24"/>
  </p:handoutMasterIdLst>
  <p:sldIdLst>
    <p:sldId id="390" r:id="rId2"/>
    <p:sldId id="384" r:id="rId3"/>
    <p:sldId id="409" r:id="rId4"/>
    <p:sldId id="424" r:id="rId5"/>
    <p:sldId id="414" r:id="rId6"/>
    <p:sldId id="415" r:id="rId7"/>
    <p:sldId id="416" r:id="rId8"/>
    <p:sldId id="425" r:id="rId9"/>
    <p:sldId id="411" r:id="rId10"/>
    <p:sldId id="412" r:id="rId11"/>
    <p:sldId id="423" r:id="rId12"/>
    <p:sldId id="413" r:id="rId13"/>
    <p:sldId id="417" r:id="rId14"/>
    <p:sldId id="418" r:id="rId15"/>
    <p:sldId id="419" r:id="rId16"/>
    <p:sldId id="420" r:id="rId17"/>
    <p:sldId id="421" r:id="rId18"/>
    <p:sldId id="402" r:id="rId19"/>
    <p:sldId id="405" r:id="rId20"/>
    <p:sldId id="422" r:id="rId21"/>
    <p:sldId id="388" r:id="rId22"/>
  </p:sldIdLst>
  <p:sldSz cx="12192000" cy="6858000"/>
  <p:notesSz cx="6858000" cy="9144000"/>
  <p:custDataLst>
    <p:tags r:id="rId25"/>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huyan Mu" initials="SM" lastIdx="1" clrIdx="0">
    <p:extLst>
      <p:ext uri="{19B8F6BF-5375-455C-9EA6-DF929625EA0E}">
        <p15:presenceInfo xmlns:p15="http://schemas.microsoft.com/office/powerpoint/2012/main" userId="S::mushuyan@islide.cc::5a701452-529a-4685-8842-5f60ae489a4d"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F54E1A"/>
    <a:srgbClr val="7C78F0"/>
    <a:srgbClr val="000000"/>
    <a:srgbClr val="D9D9D9"/>
    <a:srgbClr val="E82F58"/>
    <a:srgbClr val="2BDFC0"/>
    <a:srgbClr val="979797"/>
    <a:srgbClr val="636363"/>
    <a:srgbClr val="7F7F7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978" autoAdjust="0"/>
    <p:restoredTop sz="91036" autoAdjust="0"/>
  </p:normalViewPr>
  <p:slideViewPr>
    <p:cSldViewPr snapToGrid="0">
      <p:cViewPr varScale="1">
        <p:scale>
          <a:sx n="103" d="100"/>
          <a:sy n="103" d="100"/>
        </p:scale>
        <p:origin x="396" y="64"/>
      </p:cViewPr>
      <p:guideLst/>
    </p:cSldViewPr>
  </p:slideViewPr>
  <p:notesTextViewPr>
    <p:cViewPr>
      <p:scale>
        <a:sx n="165" d="100"/>
        <a:sy n="165" d="100"/>
      </p:scale>
      <p:origin x="0" y="0"/>
    </p:cViewPr>
  </p:notesTextViewPr>
  <p:sorterViewPr>
    <p:cViewPr>
      <p:scale>
        <a:sx n="80" d="100"/>
        <a:sy n="80" d="100"/>
      </p:scale>
      <p:origin x="0" y="0"/>
    </p:cViewPr>
  </p:sorterViewPr>
  <p:notesViewPr>
    <p:cSldViewPr snapToGrid="0" showGuides="1">
      <p:cViewPr varScale="1">
        <p:scale>
          <a:sx n="85" d="100"/>
          <a:sy n="85" d="100"/>
        </p:scale>
        <p:origin x="2100" y="7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commentAuthors" Target="commentAuthor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gs" Target="tags/tag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package" Target="../embeddings/Microsoft_Excel_Worksheet2.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doughnutChart>
        <c:varyColors val="1"/>
        <c:ser>
          <c:idx val="0"/>
          <c:order val="0"/>
          <c:tx>
            <c:strRef>
              <c:f>Sheet1!$B$1</c:f>
              <c:strCache>
                <c:ptCount val="1"/>
                <c:pt idx="0">
                  <c:v>Dataset partition</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D743-4F72-BB5C-8CF28D2D6968}"/>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D743-4F72-BB5C-8CF28D2D6968}"/>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D743-4F72-BB5C-8CF28D2D6968}"/>
              </c:ext>
            </c:extLst>
          </c:dPt>
          <c:cat>
            <c:strRef>
              <c:f>Sheet1!$A$2:$A$4</c:f>
              <c:strCache>
                <c:ptCount val="3"/>
                <c:pt idx="0">
                  <c:v>Training (80%)</c:v>
                </c:pt>
                <c:pt idx="1">
                  <c:v>Testing (20%)</c:v>
                </c:pt>
                <c:pt idx="2">
                  <c:v>Validation (15%)</c:v>
                </c:pt>
              </c:strCache>
            </c:strRef>
          </c:cat>
          <c:val>
            <c:numRef>
              <c:f>Sheet1!$B$2:$B$4</c:f>
              <c:numCache>
                <c:formatCode>General</c:formatCode>
                <c:ptCount val="3"/>
                <c:pt idx="0">
                  <c:v>80</c:v>
                </c:pt>
                <c:pt idx="1">
                  <c:v>20</c:v>
                </c:pt>
                <c:pt idx="2">
                  <c:v>15</c:v>
                </c:pt>
              </c:numCache>
            </c:numRef>
          </c:val>
          <c:extLst>
            <c:ext xmlns:c16="http://schemas.microsoft.com/office/drawing/2014/chart" uri="{C3380CC4-5D6E-409C-BE32-E72D297353CC}">
              <c16:uniqueId val="{00000000-FAA7-4532-9C41-B2BD7E5E8FC2}"/>
            </c:ext>
          </c:extLst>
        </c:ser>
        <c:dLbls>
          <c:showLegendKey val="0"/>
          <c:showVal val="0"/>
          <c:showCatName val="0"/>
          <c:showSerName val="0"/>
          <c:showPercent val="0"/>
          <c:showBubbleSize val="0"/>
          <c:showLeaderLines val="1"/>
        </c:dLbls>
        <c:firstSliceAng val="0"/>
        <c:holeSize val="75"/>
      </c:doughnut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系列1</c:v>
                </c:pt>
              </c:strCache>
            </c:strRef>
          </c:tx>
          <c:explosion val="3"/>
          <c:dPt>
            <c:idx val="0"/>
            <c:bubble3D val="0"/>
            <c:spPr>
              <a:solidFill>
                <a:schemeClr val="accent1"/>
              </a:solidFill>
              <a:ln w="19050">
                <a:solidFill>
                  <a:schemeClr val="lt1"/>
                </a:solidFill>
              </a:ln>
              <a:effectLst/>
            </c:spPr>
            <c:extLst>
              <c:ext xmlns:c16="http://schemas.microsoft.com/office/drawing/2014/chart" uri="{C3380CC4-5D6E-409C-BE32-E72D297353CC}">
                <c16:uniqueId val="{00000001-E184-4A44-9662-CB765C27D2EF}"/>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E184-4A44-9662-CB765C27D2EF}"/>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E184-4A44-9662-CB765C27D2EF}"/>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E184-4A44-9662-CB765C27D2EF}"/>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9-E184-4A44-9662-CB765C27D2EF}"/>
              </c:ext>
            </c:extLst>
          </c:dPt>
          <c:dPt>
            <c:idx val="5"/>
            <c:bubble3D val="0"/>
            <c:spPr>
              <a:solidFill>
                <a:schemeClr val="accent6"/>
              </a:solidFill>
              <a:ln w="19050">
                <a:solidFill>
                  <a:schemeClr val="lt1"/>
                </a:solidFill>
              </a:ln>
              <a:effectLst/>
            </c:spPr>
            <c:extLst>
              <c:ext xmlns:c16="http://schemas.microsoft.com/office/drawing/2014/chart" uri="{C3380CC4-5D6E-409C-BE32-E72D297353CC}">
                <c16:uniqueId val="{0000000B-E184-4A44-9662-CB765C27D2EF}"/>
              </c:ext>
            </c:extLst>
          </c:dPt>
          <c:dLbls>
            <c:dLbl>
              <c:idx val="0"/>
              <c:tx>
                <c:rich>
                  <a:bodyPr rot="0" spcFirstLastPara="1" vertOverflow="ellipsis" vert="horz" wrap="square" lIns="38100" tIns="19050" rIns="38100" bIns="19050" anchor="ctr" anchorCtr="1">
                    <a:noAutofit/>
                  </a:bodyPr>
                  <a:lstStyle/>
                  <a:p>
                    <a:pPr>
                      <a:defRPr sz="1197" b="0" i="0" u="none" strike="noStrike" kern="1200" baseline="0">
                        <a:solidFill>
                          <a:schemeClr val="tx1">
                            <a:lumMod val="75000"/>
                            <a:lumOff val="25000"/>
                          </a:schemeClr>
                        </a:solidFill>
                        <a:latin typeface="+mn-lt"/>
                        <a:ea typeface="+mn-ea"/>
                        <a:cs typeface="+mn-cs"/>
                      </a:defRPr>
                    </a:pPr>
                    <a:fld id="{A6DDD4A9-6DEE-41F3-AF4E-0455D521B94C}" type="CATEGORYNAME">
                      <a:rPr lang="en-US" altLang="zh-CN">
                        <a:solidFill>
                          <a:schemeClr val="tx1"/>
                        </a:solidFill>
                      </a:rPr>
                      <a:pPr>
                        <a:defRPr/>
                      </a:pPr>
                      <a:t>[类别名称]</a:t>
                    </a:fld>
                    <a:r>
                      <a:rPr lang="en-US" altLang="zh-CN" baseline="0" dirty="0"/>
                      <a:t>
</a:t>
                    </a:r>
                    <a:fld id="{DDC2E0C3-050C-4806-9A93-AF62194AF9F3}" type="PERCENTAGE">
                      <a:rPr lang="en-US" altLang="zh-CN" baseline="0"/>
                      <a:pPr>
                        <a:defRPr/>
                      </a:pPr>
                      <a:t>[百分比]</a:t>
                    </a:fld>
                    <a:endParaRPr lang="en-US" altLang="zh-CN" baseline="0" dirty="0"/>
                  </a:p>
                </c:rich>
              </c:tx>
              <c:spPr>
                <a:noFill/>
                <a:ln>
                  <a:noFill/>
                </a:ln>
                <a:effectLst/>
              </c:spPr>
              <c:txPr>
                <a:bodyPr rot="0" spcFirstLastPara="1" vertOverflow="ellipsis" vert="horz" wrap="square" lIns="38100" tIns="19050" rIns="38100" bIns="19050" anchor="ctr" anchorCtr="1">
                  <a:noAutofit/>
                </a:bodyPr>
                <a:lstStyle/>
                <a:p>
                  <a:pPr>
                    <a:defRPr sz="1197"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0"/>
              <c:showCatName val="1"/>
              <c:showSerName val="0"/>
              <c:showPercent val="1"/>
              <c:showBubbleSize val="0"/>
              <c:extLst>
                <c:ext xmlns:c15="http://schemas.microsoft.com/office/drawing/2012/chart" uri="{CE6537A1-D6FC-4f65-9D91-7224C49458BB}">
                  <c15:layout>
                    <c:manualLayout>
                      <c:w val="0.22167168360504277"/>
                      <c:h val="0.17734496471605266"/>
                    </c:manualLayout>
                  </c15:layout>
                  <c15:dlblFieldTable/>
                  <c15:showDataLabelsRange val="0"/>
                </c:ext>
                <c:ext xmlns:c16="http://schemas.microsoft.com/office/drawing/2014/chart" uri="{C3380CC4-5D6E-409C-BE32-E72D297353CC}">
                  <c16:uniqueId val="{00000001-E184-4A44-9662-CB765C27D2EF}"/>
                </c:ext>
              </c:extLst>
            </c:dLbl>
            <c:dLbl>
              <c:idx val="1"/>
              <c:layout>
                <c:manualLayout>
                  <c:x val="4.9205734211545914E-2"/>
                  <c:y val="7.3832208457973629E-3"/>
                </c:manualLayout>
              </c:layout>
              <c:tx>
                <c:rich>
                  <a:bodyPr/>
                  <a:lstStyle/>
                  <a:p>
                    <a:fld id="{9A455D18-F94E-4B7A-9748-F959A039EB49}" type="CATEGORYNAME">
                      <a:rPr lang="en-US" altLang="zh-CN">
                        <a:solidFill>
                          <a:schemeClr val="tx1"/>
                        </a:solidFill>
                      </a:rPr>
                      <a:pPr/>
                      <a:t>[类别名称]</a:t>
                    </a:fld>
                    <a:r>
                      <a:rPr lang="en-US" altLang="zh-CN" baseline="0" dirty="0"/>
                      <a:t>
</a:t>
                    </a:r>
                    <a:fld id="{2B412592-C773-44AA-9F70-E47CC883F6D3}" type="PERCENTAGE">
                      <a:rPr lang="en-US" altLang="zh-CN" baseline="0" smtClean="0">
                        <a:solidFill>
                          <a:schemeClr val="tx1"/>
                        </a:solidFill>
                      </a:rPr>
                      <a:pPr/>
                      <a:t>[百分比]</a:t>
                    </a:fld>
                    <a:endParaRPr lang="en-US" altLang="zh-CN" baseline="0" dirty="0"/>
                  </a:p>
                </c:rich>
              </c:tx>
              <c:dLblPos val="bestFit"/>
              <c:showLegendKey val="0"/>
              <c:showVal val="0"/>
              <c:showCatName val="1"/>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E184-4A44-9662-CB765C27D2EF}"/>
                </c:ext>
              </c:extLst>
            </c:dLbl>
            <c:dLbl>
              <c:idx val="2"/>
              <c:tx>
                <c:rich>
                  <a:bodyPr rot="0" spcFirstLastPara="1" vertOverflow="ellipsis" vert="horz" wrap="square" lIns="38100" tIns="19050" rIns="38100" bIns="19050" anchor="ctr" anchorCtr="1">
                    <a:noAutofit/>
                  </a:bodyPr>
                  <a:lstStyle/>
                  <a:p>
                    <a:pPr>
                      <a:defRPr sz="1197" b="0" i="0" u="none" strike="noStrike" kern="1200" baseline="0">
                        <a:solidFill>
                          <a:schemeClr val="tx1">
                            <a:lumMod val="75000"/>
                            <a:lumOff val="25000"/>
                          </a:schemeClr>
                        </a:solidFill>
                        <a:latin typeface="+mn-lt"/>
                        <a:ea typeface="+mn-ea"/>
                        <a:cs typeface="+mn-cs"/>
                      </a:defRPr>
                    </a:pPr>
                    <a:fld id="{0622A5D7-90BF-467E-B046-D6D9B43BD764}" type="CATEGORYNAME">
                      <a:rPr lang="en-US" altLang="zh-CN">
                        <a:solidFill>
                          <a:schemeClr val="tx1"/>
                        </a:solidFill>
                      </a:rPr>
                      <a:pPr>
                        <a:defRPr/>
                      </a:pPr>
                      <a:t>[类别名称]</a:t>
                    </a:fld>
                    <a:r>
                      <a:rPr lang="en-US" altLang="zh-CN" baseline="0" dirty="0"/>
                      <a:t>
</a:t>
                    </a:r>
                    <a:fld id="{DCD9CE89-5730-41BD-86C2-B7BBA5927AF4}" type="PERCENTAGE">
                      <a:rPr lang="en-US" altLang="zh-CN" baseline="0"/>
                      <a:pPr>
                        <a:defRPr/>
                      </a:pPr>
                      <a:t>[百分比]</a:t>
                    </a:fld>
                    <a:endParaRPr lang="en-US" altLang="zh-CN" baseline="0" dirty="0"/>
                  </a:p>
                </c:rich>
              </c:tx>
              <c:spPr>
                <a:noFill/>
                <a:ln>
                  <a:noFill/>
                </a:ln>
                <a:effectLst/>
              </c:spPr>
              <c:txPr>
                <a:bodyPr rot="0" spcFirstLastPara="1" vertOverflow="ellipsis" vert="horz" wrap="square" lIns="38100" tIns="19050" rIns="38100" bIns="19050" anchor="ctr" anchorCtr="1">
                  <a:noAutofit/>
                </a:bodyPr>
                <a:lstStyle/>
                <a:p>
                  <a:pPr>
                    <a:defRPr sz="1197"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0"/>
              <c:showCatName val="1"/>
              <c:showSerName val="0"/>
              <c:showPercent val="1"/>
              <c:showBubbleSize val="0"/>
              <c:extLst>
                <c:ext xmlns:c15="http://schemas.microsoft.com/office/drawing/2012/chart" uri="{CE6537A1-D6FC-4f65-9D91-7224C49458BB}">
                  <c15:layout>
                    <c:manualLayout>
                      <c:w val="0.3554355795308915"/>
                      <c:h val="0.14781208133286322"/>
                    </c:manualLayout>
                  </c15:layout>
                  <c15:dlblFieldTable/>
                  <c15:showDataLabelsRange val="0"/>
                </c:ext>
                <c:ext xmlns:c16="http://schemas.microsoft.com/office/drawing/2014/chart" uri="{C3380CC4-5D6E-409C-BE32-E72D297353CC}">
                  <c16:uniqueId val="{00000005-E184-4A44-9662-CB765C27D2EF}"/>
                </c:ext>
              </c:extLst>
            </c:dLbl>
            <c:dLbl>
              <c:idx val="3"/>
              <c:tx>
                <c:rich>
                  <a:bodyPr rot="0" spcFirstLastPara="1" vertOverflow="ellipsis" vert="horz" wrap="square" lIns="38100" tIns="19050" rIns="38100" bIns="19050" anchor="ctr" anchorCtr="1">
                    <a:noAutofit/>
                  </a:bodyPr>
                  <a:lstStyle/>
                  <a:p>
                    <a:pPr>
                      <a:defRPr sz="1197" b="0" i="0" u="none" strike="noStrike" kern="1200" baseline="0">
                        <a:solidFill>
                          <a:schemeClr val="tx1">
                            <a:lumMod val="75000"/>
                            <a:lumOff val="25000"/>
                          </a:schemeClr>
                        </a:solidFill>
                        <a:latin typeface="+mn-lt"/>
                        <a:ea typeface="+mn-ea"/>
                        <a:cs typeface="+mn-cs"/>
                      </a:defRPr>
                    </a:pPr>
                    <a:fld id="{74D12FC5-1B42-4453-ACBA-F6236C14C514}" type="CATEGORYNAME">
                      <a:rPr lang="en-US" altLang="zh-CN">
                        <a:solidFill>
                          <a:schemeClr val="tx1"/>
                        </a:solidFill>
                      </a:rPr>
                      <a:pPr>
                        <a:defRPr/>
                      </a:pPr>
                      <a:t>[类别名称]</a:t>
                    </a:fld>
                    <a:r>
                      <a:rPr lang="en-US" altLang="zh-CN" baseline="0" dirty="0">
                        <a:solidFill>
                          <a:schemeClr val="tx1"/>
                        </a:solidFill>
                      </a:rPr>
                      <a:t>
</a:t>
                    </a:r>
                    <a:fld id="{0A86F45F-6F0C-4D66-90BB-C2823DFD22A4}" type="PERCENTAGE">
                      <a:rPr lang="en-US" altLang="zh-CN" baseline="0"/>
                      <a:pPr>
                        <a:defRPr/>
                      </a:pPr>
                      <a:t>[百分比]</a:t>
                    </a:fld>
                    <a:endParaRPr lang="en-US" altLang="zh-CN" baseline="0" dirty="0">
                      <a:solidFill>
                        <a:schemeClr val="tx1"/>
                      </a:solidFill>
                    </a:endParaRPr>
                  </a:p>
                </c:rich>
              </c:tx>
              <c:spPr>
                <a:noFill/>
                <a:ln>
                  <a:noFill/>
                </a:ln>
                <a:effectLst/>
              </c:spPr>
              <c:txPr>
                <a:bodyPr rot="0" spcFirstLastPara="1" vertOverflow="ellipsis" vert="horz" wrap="square" lIns="38100" tIns="19050" rIns="38100" bIns="19050" anchor="ctr" anchorCtr="1">
                  <a:noAutofit/>
                </a:bodyPr>
                <a:lstStyle/>
                <a:p>
                  <a:pPr>
                    <a:defRPr sz="1197"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0"/>
              <c:showCatName val="1"/>
              <c:showSerName val="0"/>
              <c:showPercent val="1"/>
              <c:showBubbleSize val="0"/>
              <c:extLst>
                <c:ext xmlns:c15="http://schemas.microsoft.com/office/drawing/2012/chart" uri="{CE6537A1-D6FC-4f65-9D91-7224C49458BB}">
                  <c15:layout>
                    <c:manualLayout>
                      <c:w val="0.26708640061991479"/>
                      <c:h val="0.19185851655977954"/>
                    </c:manualLayout>
                  </c15:layout>
                  <c15:dlblFieldTable/>
                  <c15:showDataLabelsRange val="0"/>
                </c:ext>
                <c:ext xmlns:c16="http://schemas.microsoft.com/office/drawing/2014/chart" uri="{C3380CC4-5D6E-409C-BE32-E72D297353CC}">
                  <c16:uniqueId val="{00000007-E184-4A44-9662-CB765C27D2EF}"/>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0"/>
            <c:showCatName val="1"/>
            <c:showSerName val="0"/>
            <c:showPercent val="1"/>
            <c:showBubbleSize val="0"/>
            <c:showLeaderLines val="0"/>
            <c:extLst>
              <c:ext xmlns:c15="http://schemas.microsoft.com/office/drawing/2012/chart" uri="{CE6537A1-D6FC-4f65-9D91-7224C49458BB}"/>
            </c:extLst>
          </c:dLbls>
          <c:cat>
            <c:strRef>
              <c:f>Sheet1!$A$2:$A$5</c:f>
              <c:strCache>
                <c:ptCount val="4"/>
                <c:pt idx="0">
                  <c:v>Mild Dementia</c:v>
                </c:pt>
                <c:pt idx="1">
                  <c:v>Moderate Dementia</c:v>
                </c:pt>
                <c:pt idx="2">
                  <c:v>Non Demented</c:v>
                </c:pt>
                <c:pt idx="3">
                  <c:v>Very mild Dementia</c:v>
                </c:pt>
              </c:strCache>
            </c:strRef>
          </c:cat>
          <c:val>
            <c:numRef>
              <c:f>Sheet1!$B$2:$B$5</c:f>
              <c:numCache>
                <c:formatCode>General</c:formatCode>
                <c:ptCount val="4"/>
                <c:pt idx="0">
                  <c:v>75</c:v>
                </c:pt>
                <c:pt idx="1">
                  <c:v>7</c:v>
                </c:pt>
                <c:pt idx="2">
                  <c:v>1024</c:v>
                </c:pt>
                <c:pt idx="3">
                  <c:v>204</c:v>
                </c:pt>
              </c:numCache>
            </c:numRef>
          </c:val>
          <c:extLst>
            <c:ext xmlns:c16="http://schemas.microsoft.com/office/drawing/2014/chart" uri="{C3380CC4-5D6E-409C-BE32-E72D297353CC}">
              <c16:uniqueId val="{00000000-C128-48AC-AD2A-5F964BA25CCD}"/>
            </c:ext>
          </c:extLst>
        </c:ser>
        <c:dLbls>
          <c:dLblPos val="bestFit"/>
          <c:showLegendKey val="0"/>
          <c:showVal val="1"/>
          <c:showCatName val="0"/>
          <c:showSerName val="0"/>
          <c:showPercent val="0"/>
          <c:showBubbleSize val="0"/>
          <c:showLeaderLines val="0"/>
        </c:dLbls>
        <c:firstSliceAng val="0"/>
      </c:pieChart>
      <c:spPr>
        <a:noFill/>
        <a:ln>
          <a:noFill/>
        </a:ln>
        <a:effectLst/>
      </c:spPr>
    </c:plotArea>
    <c:plotVisOnly val="1"/>
    <c:dispBlanksAs val="gap"/>
    <c:showDLblsOverMax val="0"/>
    <c:extLst/>
  </c:chart>
  <c:spPr>
    <a:noFill/>
    <a:ln>
      <a:noFill/>
    </a:ln>
    <a:effectLst/>
  </c:spPr>
  <c:txPr>
    <a:bodyPr/>
    <a:lstStyle/>
    <a:p>
      <a:pPr>
        <a:defRPr/>
      </a:pPr>
      <a:endParaRPr lang="zh-CN"/>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pieChart>
        <c:varyColors val="1"/>
        <c:ser>
          <c:idx val="0"/>
          <c:order val="0"/>
          <c:tx>
            <c:strRef>
              <c:f>Sheet1!$B$1</c:f>
              <c:strCache>
                <c:ptCount val="1"/>
                <c:pt idx="0">
                  <c:v>系列1</c:v>
                </c:pt>
              </c:strCache>
            </c:strRef>
          </c:tx>
          <c:dPt>
            <c:idx val="0"/>
            <c:bubble3D val="0"/>
            <c:spPr>
              <a:solidFill>
                <a:schemeClr val="accent1"/>
              </a:solidFill>
              <a:ln>
                <a:noFill/>
              </a:ln>
              <a:effectLst/>
            </c:spPr>
            <c:extLst>
              <c:ext xmlns:c16="http://schemas.microsoft.com/office/drawing/2014/chart" uri="{C3380CC4-5D6E-409C-BE32-E72D297353CC}">
                <c16:uniqueId val="{00000005-F0FA-450D-A41A-EB06C8C76B9A}"/>
              </c:ext>
            </c:extLst>
          </c:dPt>
          <c:dPt>
            <c:idx val="1"/>
            <c:bubble3D val="0"/>
            <c:spPr>
              <a:solidFill>
                <a:schemeClr val="accent2"/>
              </a:solidFill>
              <a:ln>
                <a:noFill/>
              </a:ln>
              <a:effectLst/>
            </c:spPr>
            <c:extLst>
              <c:ext xmlns:c16="http://schemas.microsoft.com/office/drawing/2014/chart" uri="{C3380CC4-5D6E-409C-BE32-E72D297353CC}">
                <c16:uniqueId val="{00000007-F0FA-450D-A41A-EB06C8C76B9A}"/>
              </c:ext>
            </c:extLst>
          </c:dPt>
          <c:dPt>
            <c:idx val="2"/>
            <c:bubble3D val="0"/>
            <c:spPr>
              <a:solidFill>
                <a:schemeClr val="accent3"/>
              </a:solidFill>
              <a:ln>
                <a:noFill/>
              </a:ln>
              <a:effectLst/>
            </c:spPr>
            <c:extLst>
              <c:ext xmlns:c16="http://schemas.microsoft.com/office/drawing/2014/chart" uri="{C3380CC4-5D6E-409C-BE32-E72D297353CC}">
                <c16:uniqueId val="{00000009-F0FA-450D-A41A-EB06C8C76B9A}"/>
              </c:ext>
            </c:extLst>
          </c:dPt>
          <c:dPt>
            <c:idx val="3"/>
            <c:bubble3D val="0"/>
            <c:spPr>
              <a:solidFill>
                <a:schemeClr val="accent4"/>
              </a:solidFill>
              <a:ln>
                <a:noFill/>
              </a:ln>
              <a:effectLst/>
            </c:spPr>
            <c:extLst>
              <c:ext xmlns:c16="http://schemas.microsoft.com/office/drawing/2014/chart" uri="{C3380CC4-5D6E-409C-BE32-E72D297353CC}">
                <c16:uniqueId val="{0000000B-F0FA-450D-A41A-EB06C8C76B9A}"/>
              </c:ext>
            </c:extLst>
          </c:dPt>
          <c:dPt>
            <c:idx val="4"/>
            <c:bubble3D val="0"/>
            <c:spPr>
              <a:solidFill>
                <a:schemeClr val="accent5"/>
              </a:solidFill>
              <a:ln>
                <a:noFill/>
              </a:ln>
              <a:effectLst/>
            </c:spPr>
            <c:extLst>
              <c:ext xmlns:c16="http://schemas.microsoft.com/office/drawing/2014/chart" uri="{C3380CC4-5D6E-409C-BE32-E72D297353CC}">
                <c16:uniqueId val="{0000000D-F0FA-450D-A41A-EB06C8C76B9A}"/>
              </c:ext>
            </c:extLst>
          </c:dPt>
          <c:dPt>
            <c:idx val="5"/>
            <c:bubble3D val="0"/>
            <c:spPr>
              <a:solidFill>
                <a:schemeClr val="accent6"/>
              </a:solidFill>
              <a:ln>
                <a:noFill/>
              </a:ln>
              <a:effectLst/>
            </c:spPr>
            <c:extLst>
              <c:ext xmlns:c16="http://schemas.microsoft.com/office/drawing/2014/chart" uri="{C3380CC4-5D6E-409C-BE32-E72D297353CC}">
                <c16:uniqueId val="{0000000F-F0FA-450D-A41A-EB06C8C76B9A}"/>
              </c:ext>
            </c:extLst>
          </c:dPt>
          <c:dPt>
            <c:idx val="6"/>
            <c:bubble3D val="0"/>
            <c:spPr>
              <a:solidFill>
                <a:schemeClr val="accent1">
                  <a:lumMod val="60000"/>
                </a:schemeClr>
              </a:solidFill>
              <a:ln>
                <a:noFill/>
              </a:ln>
              <a:effectLst/>
            </c:spPr>
            <c:extLst>
              <c:ext xmlns:c16="http://schemas.microsoft.com/office/drawing/2014/chart" uri="{C3380CC4-5D6E-409C-BE32-E72D297353CC}">
                <c16:uniqueId val="{00000011-F0FA-450D-A41A-EB06C8C76B9A}"/>
              </c:ext>
            </c:extLst>
          </c:dPt>
          <c:dPt>
            <c:idx val="7"/>
            <c:bubble3D val="0"/>
            <c:spPr>
              <a:solidFill>
                <a:schemeClr val="accent2">
                  <a:lumMod val="60000"/>
                </a:schemeClr>
              </a:solidFill>
              <a:ln>
                <a:noFill/>
              </a:ln>
              <a:effectLst/>
            </c:spPr>
            <c:extLst>
              <c:ext xmlns:c16="http://schemas.microsoft.com/office/drawing/2014/chart" uri="{C3380CC4-5D6E-409C-BE32-E72D297353CC}">
                <c16:uniqueId val="{00000013-F0FA-450D-A41A-EB06C8C76B9A}"/>
              </c:ext>
            </c:extLst>
          </c:dPt>
          <c:dPt>
            <c:idx val="8"/>
            <c:bubble3D val="0"/>
            <c:spPr>
              <a:solidFill>
                <a:schemeClr val="accent3">
                  <a:lumMod val="60000"/>
                </a:schemeClr>
              </a:solidFill>
              <a:ln>
                <a:noFill/>
              </a:ln>
              <a:effectLst/>
            </c:spPr>
            <c:extLst>
              <c:ext xmlns:c16="http://schemas.microsoft.com/office/drawing/2014/chart" uri="{C3380CC4-5D6E-409C-BE32-E72D297353CC}">
                <c16:uniqueId val="{00000015-F0FA-450D-A41A-EB06C8C76B9A}"/>
              </c:ext>
            </c:extLst>
          </c:dPt>
          <c:dPt>
            <c:idx val="9"/>
            <c:bubble3D val="0"/>
            <c:spPr>
              <a:solidFill>
                <a:schemeClr val="accent4">
                  <a:lumMod val="60000"/>
                </a:schemeClr>
              </a:solidFill>
              <a:ln>
                <a:noFill/>
              </a:ln>
              <a:effectLst/>
            </c:spPr>
            <c:extLst>
              <c:ext xmlns:c16="http://schemas.microsoft.com/office/drawing/2014/chart" uri="{C3380CC4-5D6E-409C-BE32-E72D297353CC}">
                <c16:uniqueId val="{00000017-F0FA-450D-A41A-EB06C8C76B9A}"/>
              </c:ext>
            </c:extLst>
          </c:dPt>
          <c:dPt>
            <c:idx val="10"/>
            <c:bubble3D val="0"/>
            <c:spPr>
              <a:solidFill>
                <a:schemeClr val="accent5">
                  <a:lumMod val="60000"/>
                </a:schemeClr>
              </a:solidFill>
              <a:ln>
                <a:noFill/>
              </a:ln>
              <a:effectLst/>
            </c:spPr>
            <c:extLst>
              <c:ext xmlns:c16="http://schemas.microsoft.com/office/drawing/2014/chart" uri="{C3380CC4-5D6E-409C-BE32-E72D297353CC}">
                <c16:uniqueId val="{00000019-F0FA-450D-A41A-EB06C8C76B9A}"/>
              </c:ext>
            </c:extLst>
          </c:dPt>
          <c:dPt>
            <c:idx val="11"/>
            <c:bubble3D val="0"/>
            <c:spPr>
              <a:solidFill>
                <a:schemeClr val="accent6">
                  <a:lumMod val="60000"/>
                </a:schemeClr>
              </a:solidFill>
              <a:ln>
                <a:noFill/>
              </a:ln>
              <a:effectLst/>
            </c:spPr>
            <c:extLst>
              <c:ext xmlns:c16="http://schemas.microsoft.com/office/drawing/2014/chart" uri="{C3380CC4-5D6E-409C-BE32-E72D297353CC}">
                <c16:uniqueId val="{0000001B-F0FA-450D-A41A-EB06C8C76B9A}"/>
              </c:ext>
            </c:extLst>
          </c:dPt>
          <c:dPt>
            <c:idx val="12"/>
            <c:bubble3D val="0"/>
            <c:spPr>
              <a:solidFill>
                <a:schemeClr val="accent1">
                  <a:lumMod val="80000"/>
                  <a:lumOff val="20000"/>
                </a:schemeClr>
              </a:solidFill>
              <a:ln>
                <a:noFill/>
              </a:ln>
              <a:effectLst/>
            </c:spPr>
            <c:extLst>
              <c:ext xmlns:c16="http://schemas.microsoft.com/office/drawing/2014/chart" uri="{C3380CC4-5D6E-409C-BE32-E72D297353CC}">
                <c16:uniqueId val="{0000001D-F0FA-450D-A41A-EB06C8C76B9A}"/>
              </c:ext>
            </c:extLst>
          </c:dPt>
          <c:dPt>
            <c:idx val="13"/>
            <c:bubble3D val="0"/>
            <c:spPr>
              <a:solidFill>
                <a:schemeClr val="accent2">
                  <a:lumMod val="80000"/>
                  <a:lumOff val="20000"/>
                </a:schemeClr>
              </a:solidFill>
              <a:ln>
                <a:noFill/>
              </a:ln>
              <a:effectLst/>
            </c:spPr>
            <c:extLst>
              <c:ext xmlns:c16="http://schemas.microsoft.com/office/drawing/2014/chart" uri="{C3380CC4-5D6E-409C-BE32-E72D297353CC}">
                <c16:uniqueId val="{0000001F-F0FA-450D-A41A-EB06C8C76B9A}"/>
              </c:ext>
            </c:extLst>
          </c:dPt>
          <c:dPt>
            <c:idx val="14"/>
            <c:bubble3D val="0"/>
            <c:spPr>
              <a:solidFill>
                <a:schemeClr val="accent3">
                  <a:lumMod val="80000"/>
                  <a:lumOff val="20000"/>
                </a:schemeClr>
              </a:solidFill>
              <a:ln>
                <a:noFill/>
              </a:ln>
              <a:effectLst/>
            </c:spPr>
            <c:extLst>
              <c:ext xmlns:c16="http://schemas.microsoft.com/office/drawing/2014/chart" uri="{C3380CC4-5D6E-409C-BE32-E72D297353CC}">
                <c16:uniqueId val="{00000021-F0FA-450D-A41A-EB06C8C76B9A}"/>
              </c:ext>
            </c:extLst>
          </c:dPt>
          <c:dPt>
            <c:idx val="15"/>
            <c:bubble3D val="0"/>
            <c:spPr>
              <a:solidFill>
                <a:schemeClr val="accent4">
                  <a:lumMod val="80000"/>
                  <a:lumOff val="20000"/>
                </a:schemeClr>
              </a:solidFill>
              <a:ln>
                <a:noFill/>
              </a:ln>
              <a:effectLst/>
            </c:spPr>
            <c:extLst>
              <c:ext xmlns:c16="http://schemas.microsoft.com/office/drawing/2014/chart" uri="{C3380CC4-5D6E-409C-BE32-E72D297353CC}">
                <c16:uniqueId val="{00000023-F0FA-450D-A41A-EB06C8C76B9A}"/>
              </c:ext>
            </c:extLst>
          </c:dPt>
          <c:dPt>
            <c:idx val="16"/>
            <c:bubble3D val="0"/>
            <c:spPr>
              <a:solidFill>
                <a:schemeClr val="accent5">
                  <a:lumMod val="80000"/>
                  <a:lumOff val="20000"/>
                </a:schemeClr>
              </a:solidFill>
              <a:ln>
                <a:noFill/>
              </a:ln>
              <a:effectLst/>
            </c:spPr>
            <c:extLst>
              <c:ext xmlns:c16="http://schemas.microsoft.com/office/drawing/2014/chart" uri="{C3380CC4-5D6E-409C-BE32-E72D297353CC}">
                <c16:uniqueId val="{00000025-F0FA-450D-A41A-EB06C8C76B9A}"/>
              </c:ext>
            </c:extLst>
          </c:dPt>
          <c:dPt>
            <c:idx val="17"/>
            <c:bubble3D val="0"/>
            <c:spPr>
              <a:solidFill>
                <a:schemeClr val="accent6">
                  <a:lumMod val="80000"/>
                  <a:lumOff val="20000"/>
                </a:schemeClr>
              </a:solidFill>
              <a:ln>
                <a:noFill/>
              </a:ln>
              <a:effectLst/>
            </c:spPr>
            <c:extLst>
              <c:ext xmlns:c16="http://schemas.microsoft.com/office/drawing/2014/chart" uri="{C3380CC4-5D6E-409C-BE32-E72D297353CC}">
                <c16:uniqueId val="{00000027-F0FA-450D-A41A-EB06C8C76B9A}"/>
              </c:ext>
            </c:extLst>
          </c:dPt>
          <c:dPt>
            <c:idx val="18"/>
            <c:bubble3D val="0"/>
            <c:spPr>
              <a:solidFill>
                <a:schemeClr val="accent1">
                  <a:lumMod val="80000"/>
                </a:schemeClr>
              </a:solidFill>
              <a:ln>
                <a:noFill/>
              </a:ln>
              <a:effectLst/>
            </c:spPr>
            <c:extLst>
              <c:ext xmlns:c16="http://schemas.microsoft.com/office/drawing/2014/chart" uri="{C3380CC4-5D6E-409C-BE32-E72D297353CC}">
                <c16:uniqueId val="{00000029-F0FA-450D-A41A-EB06C8C76B9A}"/>
              </c:ext>
            </c:extLst>
          </c:dPt>
          <c:dPt>
            <c:idx val="19"/>
            <c:bubble3D val="0"/>
            <c:spPr>
              <a:solidFill>
                <a:schemeClr val="accent2">
                  <a:lumMod val="80000"/>
                </a:schemeClr>
              </a:solidFill>
              <a:ln>
                <a:noFill/>
              </a:ln>
              <a:effectLst/>
            </c:spPr>
            <c:extLst>
              <c:ext xmlns:c16="http://schemas.microsoft.com/office/drawing/2014/chart" uri="{C3380CC4-5D6E-409C-BE32-E72D297353CC}">
                <c16:uniqueId val="{0000002B-F0FA-450D-A41A-EB06C8C76B9A}"/>
              </c:ext>
            </c:extLst>
          </c:dPt>
          <c:dPt>
            <c:idx val="20"/>
            <c:bubble3D val="0"/>
            <c:spPr>
              <a:solidFill>
                <a:schemeClr val="accent3">
                  <a:lumMod val="80000"/>
                </a:schemeClr>
              </a:solidFill>
              <a:ln>
                <a:noFill/>
              </a:ln>
              <a:effectLst/>
            </c:spPr>
            <c:extLst>
              <c:ext xmlns:c16="http://schemas.microsoft.com/office/drawing/2014/chart" uri="{C3380CC4-5D6E-409C-BE32-E72D297353CC}">
                <c16:uniqueId val="{0000002D-F0FA-450D-A41A-EB06C8C76B9A}"/>
              </c:ext>
            </c:extLst>
          </c:dPt>
          <c:dPt>
            <c:idx val="21"/>
            <c:bubble3D val="0"/>
            <c:spPr>
              <a:solidFill>
                <a:schemeClr val="accent4">
                  <a:lumMod val="80000"/>
                </a:schemeClr>
              </a:solidFill>
              <a:ln>
                <a:noFill/>
              </a:ln>
              <a:effectLst/>
            </c:spPr>
            <c:extLst>
              <c:ext xmlns:c16="http://schemas.microsoft.com/office/drawing/2014/chart" uri="{C3380CC4-5D6E-409C-BE32-E72D297353CC}">
                <c16:uniqueId val="{0000002F-F0FA-450D-A41A-EB06C8C76B9A}"/>
              </c:ext>
            </c:extLst>
          </c:dPt>
          <c:dPt>
            <c:idx val="22"/>
            <c:bubble3D val="0"/>
            <c:spPr>
              <a:solidFill>
                <a:schemeClr val="accent5">
                  <a:lumMod val="80000"/>
                </a:schemeClr>
              </a:solidFill>
              <a:ln>
                <a:noFill/>
              </a:ln>
              <a:effectLst/>
            </c:spPr>
            <c:extLst>
              <c:ext xmlns:c16="http://schemas.microsoft.com/office/drawing/2014/chart" uri="{C3380CC4-5D6E-409C-BE32-E72D297353CC}">
                <c16:uniqueId val="{00000031-F0FA-450D-A41A-EB06C8C76B9A}"/>
              </c:ext>
            </c:extLst>
          </c:dPt>
          <c:dPt>
            <c:idx val="23"/>
            <c:bubble3D val="0"/>
            <c:spPr>
              <a:solidFill>
                <a:schemeClr val="accent6">
                  <a:lumMod val="80000"/>
                </a:schemeClr>
              </a:solidFill>
              <a:ln>
                <a:noFill/>
              </a:ln>
              <a:effectLst/>
            </c:spPr>
            <c:extLst>
              <c:ext xmlns:c16="http://schemas.microsoft.com/office/drawing/2014/chart" uri="{C3380CC4-5D6E-409C-BE32-E72D297353CC}">
                <c16:uniqueId val="{00000033-F0FA-450D-A41A-EB06C8C76B9A}"/>
              </c:ext>
            </c:extLst>
          </c:dPt>
          <c:dPt>
            <c:idx val="24"/>
            <c:bubble3D val="0"/>
            <c:spPr>
              <a:solidFill>
                <a:schemeClr val="accent1">
                  <a:lumMod val="60000"/>
                  <a:lumOff val="40000"/>
                </a:schemeClr>
              </a:solidFill>
              <a:ln>
                <a:noFill/>
              </a:ln>
              <a:effectLst/>
            </c:spPr>
            <c:extLst>
              <c:ext xmlns:c16="http://schemas.microsoft.com/office/drawing/2014/chart" uri="{C3380CC4-5D6E-409C-BE32-E72D297353CC}">
                <c16:uniqueId val="{00000035-F0FA-450D-A41A-EB06C8C76B9A}"/>
              </c:ext>
            </c:extLst>
          </c:dPt>
          <c:dPt>
            <c:idx val="25"/>
            <c:bubble3D val="0"/>
            <c:spPr>
              <a:solidFill>
                <a:schemeClr val="accent2">
                  <a:lumMod val="60000"/>
                  <a:lumOff val="40000"/>
                </a:schemeClr>
              </a:solidFill>
              <a:ln>
                <a:noFill/>
              </a:ln>
              <a:effectLst/>
            </c:spPr>
            <c:extLst>
              <c:ext xmlns:c16="http://schemas.microsoft.com/office/drawing/2014/chart" uri="{C3380CC4-5D6E-409C-BE32-E72D297353CC}">
                <c16:uniqueId val="{00000037-F0FA-450D-A41A-EB06C8C76B9A}"/>
              </c:ext>
            </c:extLst>
          </c:dPt>
          <c:dPt>
            <c:idx val="26"/>
            <c:bubble3D val="0"/>
            <c:spPr>
              <a:solidFill>
                <a:schemeClr val="accent3">
                  <a:lumMod val="60000"/>
                  <a:lumOff val="40000"/>
                </a:schemeClr>
              </a:solidFill>
              <a:ln>
                <a:noFill/>
              </a:ln>
              <a:effectLst/>
            </c:spPr>
            <c:extLst>
              <c:ext xmlns:c16="http://schemas.microsoft.com/office/drawing/2014/chart" uri="{C3380CC4-5D6E-409C-BE32-E72D297353CC}">
                <c16:uniqueId val="{00000039-F0FA-450D-A41A-EB06C8C76B9A}"/>
              </c:ext>
            </c:extLst>
          </c:dPt>
          <c:dPt>
            <c:idx val="27"/>
            <c:bubble3D val="0"/>
            <c:spPr>
              <a:solidFill>
                <a:schemeClr val="accent4">
                  <a:lumMod val="60000"/>
                  <a:lumOff val="40000"/>
                </a:schemeClr>
              </a:solidFill>
              <a:ln>
                <a:noFill/>
              </a:ln>
              <a:effectLst/>
            </c:spPr>
            <c:extLst>
              <c:ext xmlns:c16="http://schemas.microsoft.com/office/drawing/2014/chart" uri="{C3380CC4-5D6E-409C-BE32-E72D297353CC}">
                <c16:uniqueId val="{0000003B-F0FA-450D-A41A-EB06C8C76B9A}"/>
              </c:ext>
            </c:extLst>
          </c:dPt>
          <c:dPt>
            <c:idx val="28"/>
            <c:bubble3D val="0"/>
            <c:spPr>
              <a:solidFill>
                <a:schemeClr val="accent5">
                  <a:lumMod val="60000"/>
                  <a:lumOff val="40000"/>
                </a:schemeClr>
              </a:solidFill>
              <a:ln>
                <a:noFill/>
              </a:ln>
              <a:effectLst/>
            </c:spPr>
            <c:extLst>
              <c:ext xmlns:c16="http://schemas.microsoft.com/office/drawing/2014/chart" uri="{C3380CC4-5D6E-409C-BE32-E72D297353CC}">
                <c16:uniqueId val="{0000003D-F0FA-450D-A41A-EB06C8C76B9A}"/>
              </c:ext>
            </c:extLst>
          </c:dPt>
          <c:dPt>
            <c:idx val="29"/>
            <c:bubble3D val="0"/>
            <c:spPr>
              <a:solidFill>
                <a:schemeClr val="accent6">
                  <a:lumMod val="60000"/>
                  <a:lumOff val="40000"/>
                </a:schemeClr>
              </a:solidFill>
              <a:ln>
                <a:noFill/>
              </a:ln>
              <a:effectLst/>
            </c:spPr>
            <c:extLst>
              <c:ext xmlns:c16="http://schemas.microsoft.com/office/drawing/2014/chart" uri="{C3380CC4-5D6E-409C-BE32-E72D297353CC}">
                <c16:uniqueId val="{0000003F-F0FA-450D-A41A-EB06C8C76B9A}"/>
              </c:ext>
            </c:extLst>
          </c:dPt>
          <c:dPt>
            <c:idx val="30"/>
            <c:bubble3D val="0"/>
            <c:spPr>
              <a:solidFill>
                <a:schemeClr val="accent1">
                  <a:lumMod val="50000"/>
                </a:schemeClr>
              </a:solidFill>
              <a:ln>
                <a:noFill/>
              </a:ln>
              <a:effectLst/>
            </c:spPr>
            <c:extLst>
              <c:ext xmlns:c16="http://schemas.microsoft.com/office/drawing/2014/chart" uri="{C3380CC4-5D6E-409C-BE32-E72D297353CC}">
                <c16:uniqueId val="{00000041-F0FA-450D-A41A-EB06C8C76B9A}"/>
              </c:ext>
            </c:extLst>
          </c:dPt>
          <c:dPt>
            <c:idx val="31"/>
            <c:bubble3D val="0"/>
            <c:spPr>
              <a:solidFill>
                <a:schemeClr val="accent2">
                  <a:lumMod val="50000"/>
                </a:schemeClr>
              </a:solidFill>
              <a:ln>
                <a:noFill/>
              </a:ln>
              <a:effectLst/>
            </c:spPr>
            <c:extLst>
              <c:ext xmlns:c16="http://schemas.microsoft.com/office/drawing/2014/chart" uri="{C3380CC4-5D6E-409C-BE32-E72D297353CC}">
                <c16:uniqueId val="{00000043-F0FA-450D-A41A-EB06C8C76B9A}"/>
              </c:ext>
            </c:extLst>
          </c:dPt>
          <c:dPt>
            <c:idx val="32"/>
            <c:bubble3D val="0"/>
            <c:spPr>
              <a:solidFill>
                <a:schemeClr val="accent3">
                  <a:lumMod val="50000"/>
                </a:schemeClr>
              </a:solidFill>
              <a:ln>
                <a:noFill/>
              </a:ln>
              <a:effectLst/>
            </c:spPr>
            <c:extLst>
              <c:ext xmlns:c16="http://schemas.microsoft.com/office/drawing/2014/chart" uri="{C3380CC4-5D6E-409C-BE32-E72D297353CC}">
                <c16:uniqueId val="{00000045-F0FA-450D-A41A-EB06C8C76B9A}"/>
              </c:ext>
            </c:extLst>
          </c:dPt>
          <c:dPt>
            <c:idx val="33"/>
            <c:bubble3D val="0"/>
            <c:spPr>
              <a:solidFill>
                <a:schemeClr val="accent4">
                  <a:lumMod val="50000"/>
                </a:schemeClr>
              </a:solidFill>
              <a:ln>
                <a:noFill/>
              </a:ln>
              <a:effectLst/>
            </c:spPr>
            <c:extLst>
              <c:ext xmlns:c16="http://schemas.microsoft.com/office/drawing/2014/chart" uri="{C3380CC4-5D6E-409C-BE32-E72D297353CC}">
                <c16:uniqueId val="{00000047-F0FA-450D-A41A-EB06C8C76B9A}"/>
              </c:ext>
            </c:extLst>
          </c:dPt>
          <c:dPt>
            <c:idx val="34"/>
            <c:bubble3D val="0"/>
            <c:spPr>
              <a:solidFill>
                <a:schemeClr val="accent5">
                  <a:lumMod val="50000"/>
                </a:schemeClr>
              </a:solidFill>
              <a:ln>
                <a:noFill/>
              </a:ln>
              <a:effectLst/>
            </c:spPr>
            <c:extLst>
              <c:ext xmlns:c16="http://schemas.microsoft.com/office/drawing/2014/chart" uri="{C3380CC4-5D6E-409C-BE32-E72D297353CC}">
                <c16:uniqueId val="{00000049-F0FA-450D-A41A-EB06C8C76B9A}"/>
              </c:ext>
            </c:extLst>
          </c:dPt>
          <c:dPt>
            <c:idx val="35"/>
            <c:bubble3D val="0"/>
            <c:spPr>
              <a:solidFill>
                <a:schemeClr val="accent6">
                  <a:lumMod val="50000"/>
                </a:schemeClr>
              </a:solidFill>
              <a:ln>
                <a:noFill/>
              </a:ln>
              <a:effectLst/>
            </c:spPr>
            <c:extLst>
              <c:ext xmlns:c16="http://schemas.microsoft.com/office/drawing/2014/chart" uri="{C3380CC4-5D6E-409C-BE32-E72D297353CC}">
                <c16:uniqueId val="{0000004B-F0FA-450D-A41A-EB06C8C76B9A}"/>
              </c:ext>
            </c:extLst>
          </c:dPt>
          <c:dPt>
            <c:idx val="36"/>
            <c:bubble3D val="0"/>
            <c:spPr>
              <a:solidFill>
                <a:schemeClr val="accent1">
                  <a:lumMod val="70000"/>
                  <a:lumOff val="30000"/>
                </a:schemeClr>
              </a:solidFill>
              <a:ln>
                <a:noFill/>
              </a:ln>
              <a:effectLst/>
            </c:spPr>
            <c:extLst>
              <c:ext xmlns:c16="http://schemas.microsoft.com/office/drawing/2014/chart" uri="{C3380CC4-5D6E-409C-BE32-E72D297353CC}">
                <c16:uniqueId val="{0000004D-F0FA-450D-A41A-EB06C8C76B9A}"/>
              </c:ext>
            </c:extLst>
          </c:dPt>
          <c:dPt>
            <c:idx val="37"/>
            <c:bubble3D val="0"/>
            <c:spPr>
              <a:solidFill>
                <a:schemeClr val="accent2">
                  <a:lumMod val="70000"/>
                  <a:lumOff val="30000"/>
                </a:schemeClr>
              </a:solidFill>
              <a:ln>
                <a:noFill/>
              </a:ln>
              <a:effectLst/>
            </c:spPr>
            <c:extLst>
              <c:ext xmlns:c16="http://schemas.microsoft.com/office/drawing/2014/chart" uri="{C3380CC4-5D6E-409C-BE32-E72D297353CC}">
                <c16:uniqueId val="{0000004F-F0FA-450D-A41A-EB06C8C76B9A}"/>
              </c:ext>
            </c:extLst>
          </c:dPt>
          <c:dPt>
            <c:idx val="38"/>
            <c:bubble3D val="0"/>
            <c:spPr>
              <a:solidFill>
                <a:schemeClr val="accent3">
                  <a:lumMod val="70000"/>
                  <a:lumOff val="30000"/>
                </a:schemeClr>
              </a:solidFill>
              <a:ln>
                <a:noFill/>
              </a:ln>
              <a:effectLst/>
            </c:spPr>
            <c:extLst>
              <c:ext xmlns:c16="http://schemas.microsoft.com/office/drawing/2014/chart" uri="{C3380CC4-5D6E-409C-BE32-E72D297353CC}">
                <c16:uniqueId val="{00000051-F0FA-450D-A41A-EB06C8C76B9A}"/>
              </c:ext>
            </c:extLst>
          </c:dPt>
          <c:dPt>
            <c:idx val="39"/>
            <c:bubble3D val="0"/>
            <c:spPr>
              <a:solidFill>
                <a:schemeClr val="accent4">
                  <a:lumMod val="70000"/>
                  <a:lumOff val="30000"/>
                </a:schemeClr>
              </a:solidFill>
              <a:ln>
                <a:noFill/>
              </a:ln>
              <a:effectLst/>
            </c:spPr>
            <c:extLst>
              <c:ext xmlns:c16="http://schemas.microsoft.com/office/drawing/2014/chart" uri="{C3380CC4-5D6E-409C-BE32-E72D297353CC}">
                <c16:uniqueId val="{00000053-F0FA-450D-A41A-EB06C8C76B9A}"/>
              </c:ext>
            </c:extLst>
          </c:dPt>
          <c:dPt>
            <c:idx val="40"/>
            <c:bubble3D val="0"/>
            <c:spPr>
              <a:solidFill>
                <a:schemeClr val="accent5">
                  <a:lumMod val="70000"/>
                  <a:lumOff val="30000"/>
                </a:schemeClr>
              </a:solidFill>
              <a:ln>
                <a:noFill/>
              </a:ln>
              <a:effectLst/>
            </c:spPr>
            <c:extLst>
              <c:ext xmlns:c16="http://schemas.microsoft.com/office/drawing/2014/chart" uri="{C3380CC4-5D6E-409C-BE32-E72D297353CC}">
                <c16:uniqueId val="{00000055-F0FA-450D-A41A-EB06C8C76B9A}"/>
              </c:ext>
            </c:extLst>
          </c:dPt>
          <c:dPt>
            <c:idx val="41"/>
            <c:bubble3D val="0"/>
            <c:spPr>
              <a:solidFill>
                <a:schemeClr val="accent6">
                  <a:lumMod val="70000"/>
                  <a:lumOff val="30000"/>
                </a:schemeClr>
              </a:solidFill>
              <a:ln>
                <a:noFill/>
              </a:ln>
              <a:effectLst/>
            </c:spPr>
            <c:extLst>
              <c:ext xmlns:c16="http://schemas.microsoft.com/office/drawing/2014/chart" uri="{C3380CC4-5D6E-409C-BE32-E72D297353CC}">
                <c16:uniqueId val="{00000057-F0FA-450D-A41A-EB06C8C76B9A}"/>
              </c:ext>
            </c:extLst>
          </c:dPt>
          <c:dPt>
            <c:idx val="42"/>
            <c:bubble3D val="0"/>
            <c:spPr>
              <a:solidFill>
                <a:schemeClr val="accent1">
                  <a:lumMod val="70000"/>
                </a:schemeClr>
              </a:solidFill>
              <a:ln>
                <a:noFill/>
              </a:ln>
              <a:effectLst/>
            </c:spPr>
            <c:extLst>
              <c:ext xmlns:c16="http://schemas.microsoft.com/office/drawing/2014/chart" uri="{C3380CC4-5D6E-409C-BE32-E72D297353CC}">
                <c16:uniqueId val="{00000059-F0FA-450D-A41A-EB06C8C76B9A}"/>
              </c:ext>
            </c:extLst>
          </c:dPt>
          <c:dPt>
            <c:idx val="43"/>
            <c:bubble3D val="0"/>
            <c:spPr>
              <a:solidFill>
                <a:schemeClr val="accent2">
                  <a:lumMod val="70000"/>
                </a:schemeClr>
              </a:solidFill>
              <a:ln>
                <a:noFill/>
              </a:ln>
              <a:effectLst/>
            </c:spPr>
            <c:extLst>
              <c:ext xmlns:c16="http://schemas.microsoft.com/office/drawing/2014/chart" uri="{C3380CC4-5D6E-409C-BE32-E72D297353CC}">
                <c16:uniqueId val="{0000005B-F0FA-450D-A41A-EB06C8C76B9A}"/>
              </c:ext>
            </c:extLst>
          </c:dPt>
          <c:dPt>
            <c:idx val="44"/>
            <c:bubble3D val="0"/>
            <c:spPr>
              <a:solidFill>
                <a:schemeClr val="accent3">
                  <a:lumMod val="70000"/>
                </a:schemeClr>
              </a:solidFill>
              <a:ln>
                <a:noFill/>
              </a:ln>
              <a:effectLst/>
            </c:spPr>
            <c:extLst>
              <c:ext xmlns:c16="http://schemas.microsoft.com/office/drawing/2014/chart" uri="{C3380CC4-5D6E-409C-BE32-E72D297353CC}">
                <c16:uniqueId val="{0000005D-F0FA-450D-A41A-EB06C8C76B9A}"/>
              </c:ext>
            </c:extLst>
          </c:dPt>
          <c:dPt>
            <c:idx val="45"/>
            <c:bubble3D val="0"/>
            <c:spPr>
              <a:solidFill>
                <a:schemeClr val="accent4">
                  <a:lumMod val="70000"/>
                </a:schemeClr>
              </a:solidFill>
              <a:ln>
                <a:noFill/>
              </a:ln>
              <a:effectLst/>
            </c:spPr>
            <c:extLst>
              <c:ext xmlns:c16="http://schemas.microsoft.com/office/drawing/2014/chart" uri="{C3380CC4-5D6E-409C-BE32-E72D297353CC}">
                <c16:uniqueId val="{0000005F-F0FA-450D-A41A-EB06C8C76B9A}"/>
              </c:ext>
            </c:extLst>
          </c:dPt>
          <c:dPt>
            <c:idx val="46"/>
            <c:bubble3D val="0"/>
            <c:spPr>
              <a:solidFill>
                <a:schemeClr val="accent5">
                  <a:lumMod val="70000"/>
                </a:schemeClr>
              </a:solidFill>
              <a:ln>
                <a:noFill/>
              </a:ln>
              <a:effectLst/>
            </c:spPr>
            <c:extLst>
              <c:ext xmlns:c16="http://schemas.microsoft.com/office/drawing/2014/chart" uri="{C3380CC4-5D6E-409C-BE32-E72D297353CC}">
                <c16:uniqueId val="{00000061-F0FA-450D-A41A-EB06C8C76B9A}"/>
              </c:ext>
            </c:extLst>
          </c:dPt>
          <c:dPt>
            <c:idx val="47"/>
            <c:bubble3D val="0"/>
            <c:spPr>
              <a:solidFill>
                <a:schemeClr val="accent6">
                  <a:lumMod val="70000"/>
                </a:schemeClr>
              </a:solidFill>
              <a:ln>
                <a:noFill/>
              </a:ln>
              <a:effectLst/>
            </c:spPr>
            <c:extLst>
              <c:ext xmlns:c16="http://schemas.microsoft.com/office/drawing/2014/chart" uri="{C3380CC4-5D6E-409C-BE32-E72D297353CC}">
                <c16:uniqueId val="{00000063-F0FA-450D-A41A-EB06C8C76B9A}"/>
              </c:ext>
            </c:extLst>
          </c:dPt>
          <c:dPt>
            <c:idx val="48"/>
            <c:bubble3D val="0"/>
            <c:spPr>
              <a:solidFill>
                <a:schemeClr val="accent1">
                  <a:lumMod val="50000"/>
                  <a:lumOff val="50000"/>
                </a:schemeClr>
              </a:solidFill>
              <a:ln>
                <a:noFill/>
              </a:ln>
              <a:effectLst/>
            </c:spPr>
            <c:extLst>
              <c:ext xmlns:c16="http://schemas.microsoft.com/office/drawing/2014/chart" uri="{C3380CC4-5D6E-409C-BE32-E72D297353CC}">
                <c16:uniqueId val="{00000065-F0FA-450D-A41A-EB06C8C76B9A}"/>
              </c:ext>
            </c:extLst>
          </c:dPt>
          <c:dPt>
            <c:idx val="49"/>
            <c:bubble3D val="0"/>
            <c:spPr>
              <a:solidFill>
                <a:schemeClr val="accent2">
                  <a:lumMod val="50000"/>
                  <a:lumOff val="50000"/>
                </a:schemeClr>
              </a:solidFill>
              <a:ln>
                <a:noFill/>
              </a:ln>
              <a:effectLst/>
            </c:spPr>
            <c:extLst>
              <c:ext xmlns:c16="http://schemas.microsoft.com/office/drawing/2014/chart" uri="{C3380CC4-5D6E-409C-BE32-E72D297353CC}">
                <c16:uniqueId val="{00000067-F0FA-450D-A41A-EB06C8C76B9A}"/>
              </c:ext>
            </c:extLst>
          </c:dPt>
          <c:dPt>
            <c:idx val="50"/>
            <c:bubble3D val="0"/>
            <c:spPr>
              <a:solidFill>
                <a:schemeClr val="accent3">
                  <a:lumMod val="50000"/>
                  <a:lumOff val="50000"/>
                </a:schemeClr>
              </a:solidFill>
              <a:ln>
                <a:noFill/>
              </a:ln>
              <a:effectLst/>
            </c:spPr>
            <c:extLst>
              <c:ext xmlns:c16="http://schemas.microsoft.com/office/drawing/2014/chart" uri="{C3380CC4-5D6E-409C-BE32-E72D297353CC}">
                <c16:uniqueId val="{00000069-F0FA-450D-A41A-EB06C8C76B9A}"/>
              </c:ext>
            </c:extLst>
          </c:dPt>
          <c:dPt>
            <c:idx val="51"/>
            <c:bubble3D val="0"/>
            <c:spPr>
              <a:solidFill>
                <a:schemeClr val="accent4">
                  <a:lumMod val="50000"/>
                  <a:lumOff val="50000"/>
                </a:schemeClr>
              </a:solidFill>
              <a:ln>
                <a:noFill/>
              </a:ln>
              <a:effectLst/>
            </c:spPr>
            <c:extLst>
              <c:ext xmlns:c16="http://schemas.microsoft.com/office/drawing/2014/chart" uri="{C3380CC4-5D6E-409C-BE32-E72D297353CC}">
                <c16:uniqueId val="{0000006B-F0FA-450D-A41A-EB06C8C76B9A}"/>
              </c:ext>
            </c:extLst>
          </c:dPt>
          <c:dPt>
            <c:idx val="52"/>
            <c:bubble3D val="0"/>
            <c:spPr>
              <a:solidFill>
                <a:schemeClr val="accent5">
                  <a:lumMod val="50000"/>
                  <a:lumOff val="50000"/>
                </a:schemeClr>
              </a:solidFill>
              <a:ln>
                <a:noFill/>
              </a:ln>
              <a:effectLst/>
            </c:spPr>
            <c:extLst>
              <c:ext xmlns:c16="http://schemas.microsoft.com/office/drawing/2014/chart" uri="{C3380CC4-5D6E-409C-BE32-E72D297353CC}">
                <c16:uniqueId val="{0000006D-F0FA-450D-A41A-EB06C8C76B9A}"/>
              </c:ext>
            </c:extLst>
          </c:dPt>
          <c:dPt>
            <c:idx val="53"/>
            <c:bubble3D val="0"/>
            <c:spPr>
              <a:solidFill>
                <a:schemeClr val="accent6">
                  <a:lumMod val="50000"/>
                  <a:lumOff val="50000"/>
                </a:schemeClr>
              </a:solidFill>
              <a:ln>
                <a:noFill/>
              </a:ln>
              <a:effectLst/>
            </c:spPr>
            <c:extLst>
              <c:ext xmlns:c16="http://schemas.microsoft.com/office/drawing/2014/chart" uri="{C3380CC4-5D6E-409C-BE32-E72D297353CC}">
                <c16:uniqueId val="{0000006F-F0FA-450D-A41A-EB06C8C76B9A}"/>
              </c:ext>
            </c:extLst>
          </c:dPt>
          <c:dPt>
            <c:idx val="54"/>
            <c:bubble3D val="0"/>
            <c:spPr>
              <a:solidFill>
                <a:schemeClr val="accent1"/>
              </a:solidFill>
              <a:ln>
                <a:noFill/>
              </a:ln>
              <a:effectLst/>
            </c:spPr>
            <c:extLst>
              <c:ext xmlns:c16="http://schemas.microsoft.com/office/drawing/2014/chart" uri="{C3380CC4-5D6E-409C-BE32-E72D297353CC}">
                <c16:uniqueId val="{00000071-F0FA-450D-A41A-EB06C8C76B9A}"/>
              </c:ext>
            </c:extLst>
          </c:dPt>
          <c:dPt>
            <c:idx val="55"/>
            <c:bubble3D val="0"/>
            <c:spPr>
              <a:solidFill>
                <a:schemeClr val="accent2"/>
              </a:solidFill>
              <a:ln>
                <a:noFill/>
              </a:ln>
              <a:effectLst/>
            </c:spPr>
            <c:extLst>
              <c:ext xmlns:c16="http://schemas.microsoft.com/office/drawing/2014/chart" uri="{C3380CC4-5D6E-409C-BE32-E72D297353CC}">
                <c16:uniqueId val="{00000073-F0FA-450D-A41A-EB06C8C76B9A}"/>
              </c:ext>
            </c:extLst>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0"/>
            <c:showCatName val="1"/>
            <c:showSerName val="0"/>
            <c:showPercent val="1"/>
            <c:showBubbleSize val="0"/>
            <c:showLeaderLines val="0"/>
            <c:extLst>
              <c:ext xmlns:c15="http://schemas.microsoft.com/office/drawing/2012/chart" uri="{CE6537A1-D6FC-4f65-9D91-7224C49458BB}"/>
            </c:extLst>
          </c:dLbls>
          <c:cat>
            <c:strRef>
              <c:f>Sheet1!$A$2:$A$5</c:f>
              <c:strCache>
                <c:ptCount val="4"/>
                <c:pt idx="0">
                  <c:v>Mild Dementia</c:v>
                </c:pt>
                <c:pt idx="1">
                  <c:v>Moderate Dementia</c:v>
                </c:pt>
                <c:pt idx="2">
                  <c:v>Non Demented</c:v>
                </c:pt>
                <c:pt idx="3">
                  <c:v>Very mild Dementia</c:v>
                </c:pt>
              </c:strCache>
            </c:strRef>
          </c:cat>
          <c:val>
            <c:numRef>
              <c:f>Sheet1!$B$2:$B$5</c:f>
              <c:numCache>
                <c:formatCode>General</c:formatCode>
                <c:ptCount val="4"/>
                <c:pt idx="0">
                  <c:v>400</c:v>
                </c:pt>
                <c:pt idx="1">
                  <c:v>500</c:v>
                </c:pt>
                <c:pt idx="2">
                  <c:v>500</c:v>
                </c:pt>
                <c:pt idx="3">
                  <c:v>500</c:v>
                </c:pt>
              </c:numCache>
            </c:numRef>
          </c:val>
          <c:extLst>
            <c:ext xmlns:c16="http://schemas.microsoft.com/office/drawing/2014/chart" uri="{C3380CC4-5D6E-409C-BE32-E72D297353CC}">
              <c16:uniqueId val="{00000000-451F-4D24-91CD-4505A984657C}"/>
            </c:ext>
          </c:extLst>
        </c:ser>
        <c:ser>
          <c:idx val="1"/>
          <c:order val="1"/>
          <c:tx>
            <c:strRef>
              <c:f>Sheet1!#REF!</c:f>
              <c:strCache>
                <c:ptCount val="1"/>
                <c:pt idx="0">
                  <c:v>#REF!</c:v>
                </c:pt>
              </c:strCache>
            </c:strRef>
          </c:tx>
          <c:dPt>
            <c:idx val="0"/>
            <c:bubble3D val="0"/>
            <c:spPr>
              <a:solidFill>
                <a:schemeClr val="accent1"/>
              </a:solidFill>
              <a:ln>
                <a:noFill/>
              </a:ln>
              <a:effectLst/>
            </c:spPr>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zh-CN"/>
              </a:p>
            </c:txPr>
            <c:dLblPos val="bestFit"/>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Sheet1!$A$2:$A$5</c:f>
              <c:strCache>
                <c:ptCount val="4"/>
                <c:pt idx="0">
                  <c:v>Mild Dementia</c:v>
                </c:pt>
                <c:pt idx="1">
                  <c:v>Moderate Dementia</c:v>
                </c:pt>
                <c:pt idx="2">
                  <c:v>Non Demented</c:v>
                </c:pt>
                <c:pt idx="3">
                  <c:v>Very mild Dementia</c:v>
                </c:pt>
              </c:strCache>
            </c:strRef>
          </c:cat>
          <c:val>
            <c:numRef>
              <c:f>Sheet1!#REF!</c:f>
              <c:numCache>
                <c:formatCode>General</c:formatCode>
                <c:ptCount val="1"/>
                <c:pt idx="0">
                  <c:v>1</c:v>
                </c:pt>
              </c:numCache>
            </c:numRef>
          </c:val>
          <c:extLst>
            <c:ext xmlns:c16="http://schemas.microsoft.com/office/drawing/2014/chart" uri="{C3380CC4-5D6E-409C-BE32-E72D297353CC}">
              <c16:uniqueId val="{00000074-F0FA-450D-A41A-EB06C8C76B9A}"/>
            </c:ext>
          </c:extLst>
        </c:ser>
        <c:ser>
          <c:idx val="2"/>
          <c:order val="2"/>
          <c:tx>
            <c:strRef>
              <c:f>Sheet1!#REF!</c:f>
              <c:strCache>
                <c:ptCount val="1"/>
                <c:pt idx="0">
                  <c:v>#REF!</c:v>
                </c:pt>
              </c:strCache>
            </c:strRef>
          </c:tx>
          <c:dPt>
            <c:idx val="0"/>
            <c:bubble3D val="0"/>
            <c:spPr>
              <a:solidFill>
                <a:schemeClr val="accent1"/>
              </a:solidFill>
              <a:ln>
                <a:noFill/>
              </a:ln>
              <a:effectLst/>
            </c:spPr>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zh-CN"/>
              </a:p>
            </c:txPr>
            <c:dLblPos val="bestFit"/>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Sheet1!$A$2:$A$5</c:f>
              <c:strCache>
                <c:ptCount val="4"/>
                <c:pt idx="0">
                  <c:v>Mild Dementia</c:v>
                </c:pt>
                <c:pt idx="1">
                  <c:v>Moderate Dementia</c:v>
                </c:pt>
                <c:pt idx="2">
                  <c:v>Non Demented</c:v>
                </c:pt>
                <c:pt idx="3">
                  <c:v>Very mild Dementia</c:v>
                </c:pt>
              </c:strCache>
            </c:strRef>
          </c:cat>
          <c:val>
            <c:numRef>
              <c:f>Sheet1!#REF!</c:f>
              <c:numCache>
                <c:formatCode>General</c:formatCode>
                <c:ptCount val="1"/>
                <c:pt idx="0">
                  <c:v>1</c:v>
                </c:pt>
              </c:numCache>
            </c:numRef>
          </c:val>
          <c:extLst>
            <c:ext xmlns:c16="http://schemas.microsoft.com/office/drawing/2014/chart" uri="{C3380CC4-5D6E-409C-BE32-E72D297353CC}">
              <c16:uniqueId val="{00000075-F0FA-450D-A41A-EB06C8C76B9A}"/>
            </c:ext>
          </c:extLst>
        </c:ser>
        <c:dLbls>
          <c:dLblPos val="bestFit"/>
          <c:showLegendKey val="0"/>
          <c:showVal val="1"/>
          <c:showCatName val="0"/>
          <c:showSerName val="0"/>
          <c:showPercent val="0"/>
          <c:showBubbleSize val="0"/>
          <c:showLeaderLines val="0"/>
        </c:dLbls>
        <c:firstSliceAng val="0"/>
      </c:pieChart>
      <c:spPr>
        <a:noFill/>
        <a:ln>
          <a:noFill/>
        </a:ln>
        <a:effectLst/>
      </c:spPr>
    </c:plotArea>
    <c:plotVisOnly val="1"/>
    <c:dispBlanksAs val="gap"/>
    <c:showDLblsOverMax val="0"/>
  </c:chart>
  <c:spPr>
    <a:noFill/>
    <a:ln w="9525" cap="flat" cmpd="sng" algn="ctr">
      <a:noFill/>
      <a:round/>
    </a:ln>
    <a:effectLst/>
  </c:spPr>
  <c:txPr>
    <a:bodyPr/>
    <a:lstStyle/>
    <a:p>
      <a:pPr>
        <a:defRPr/>
      </a:pPr>
      <a:endParaRPr lang="zh-CN"/>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30CDD928-E7CA-5F87-13D9-D86C8390BA1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AAB8036C-C613-2640-86D7-EE7023D16E8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AEF113B-32D9-4CEC-AD76-8D26DFE85634}" type="datetimeFigureOut">
              <a:rPr lang="zh-CN" altLang="en-US" smtClean="0"/>
              <a:t>2025/5/11</a:t>
            </a:fld>
            <a:endParaRPr lang="zh-CN" altLang="en-US"/>
          </a:p>
        </p:txBody>
      </p:sp>
      <p:sp>
        <p:nvSpPr>
          <p:cNvPr id="4" name="页脚占位符 3">
            <a:extLst>
              <a:ext uri="{FF2B5EF4-FFF2-40B4-BE49-F238E27FC236}">
                <a16:creationId xmlns:a16="http://schemas.microsoft.com/office/drawing/2014/main" id="{A5BEF815-659F-A358-B121-BF1596D07BA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2F0D8C8D-C2B6-DECE-F158-E01A0E9B117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9AE1819-79FA-4F45-871F-49E740BABE95}" type="slidenum">
              <a:rPr lang="zh-CN" altLang="en-US" smtClean="0"/>
              <a:t>‹#›</a:t>
            </a:fld>
            <a:endParaRPr lang="zh-CN" altLang="en-US"/>
          </a:p>
        </p:txBody>
      </p:sp>
    </p:spTree>
    <p:extLst>
      <p:ext uri="{BB962C8B-B14F-4D97-AF65-F5344CB8AC3E}">
        <p14:creationId xmlns:p14="http://schemas.microsoft.com/office/powerpoint/2010/main" val="4168534164"/>
      </p:ext>
    </p:extLst>
  </p:cSld>
  <p:clrMap bg1="lt1" tx1="dk1" bg2="lt2" tx2="dk2" accent1="accent1" accent2="accent2" accent3="accent3" accent4="accent4" accent5="accent5" accent6="accent6" hlink="hlink" folHlink="folHlink"/>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7BBE6FB-4983-42F5-B216-1A2ADEE7DF7A}" type="datetimeFigureOut">
              <a:rPr lang="zh-CN" altLang="en-US" smtClean="0"/>
              <a:t>2025/5/11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B735503-9D21-443F-BC18-5459550EB72F}" type="slidenum">
              <a:rPr lang="zh-CN" altLang="en-US" smtClean="0"/>
              <a:t>‹#›</a:t>
            </a:fld>
            <a:endParaRPr lang="zh-CN" altLang="en-US"/>
          </a:p>
        </p:txBody>
      </p:sp>
    </p:spTree>
    <p:extLst>
      <p:ext uri="{BB962C8B-B14F-4D97-AF65-F5344CB8AC3E}">
        <p14:creationId xmlns:p14="http://schemas.microsoft.com/office/powerpoint/2010/main" val="3854610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B735503-9D21-443F-BC18-5459550EB72F}" type="slidenum">
              <a:rPr lang="zh-CN" altLang="en-US" smtClean="0"/>
              <a:t>6</a:t>
            </a:fld>
            <a:endParaRPr lang="zh-CN" altLang="en-US"/>
          </a:p>
        </p:txBody>
      </p:sp>
    </p:spTree>
    <p:extLst>
      <p:ext uri="{BB962C8B-B14F-4D97-AF65-F5344CB8AC3E}">
        <p14:creationId xmlns:p14="http://schemas.microsoft.com/office/powerpoint/2010/main" val="26171798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Shows the record video of UI demo.</a:t>
            </a:r>
            <a:endParaRPr lang="zh-CN" altLang="en-US" dirty="0"/>
          </a:p>
        </p:txBody>
      </p:sp>
      <p:sp>
        <p:nvSpPr>
          <p:cNvPr id="4" name="灯片编号占位符 3"/>
          <p:cNvSpPr>
            <a:spLocks noGrp="1"/>
          </p:cNvSpPr>
          <p:nvPr>
            <p:ph type="sldNum" sz="quarter" idx="5"/>
          </p:nvPr>
        </p:nvSpPr>
        <p:spPr/>
        <p:txBody>
          <a:bodyPr/>
          <a:lstStyle/>
          <a:p>
            <a:fld id="{2B735503-9D21-443F-BC18-5459550EB72F}" type="slidenum">
              <a:rPr lang="zh-CN" altLang="en-US" smtClean="0"/>
              <a:t>16</a:t>
            </a:fld>
            <a:endParaRPr lang="zh-CN" altLang="en-US"/>
          </a:p>
        </p:txBody>
      </p:sp>
    </p:spTree>
    <p:extLst>
      <p:ext uri="{BB962C8B-B14F-4D97-AF65-F5344CB8AC3E}">
        <p14:creationId xmlns:p14="http://schemas.microsoft.com/office/powerpoint/2010/main" val="120348093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标题幻灯片">
    <p:spTree>
      <p:nvGrpSpPr>
        <p:cNvPr id="1" name=""/>
        <p:cNvGrpSpPr/>
        <p:nvPr/>
      </p:nvGrpSpPr>
      <p:grpSpPr>
        <a:xfrm>
          <a:off x="0" y="0"/>
          <a:ext cx="0" cy="0"/>
          <a:chOff x="0" y="0"/>
          <a:chExt cx="0" cy="0"/>
        </a:xfrm>
      </p:grpSpPr>
      <p:pic>
        <p:nvPicPr>
          <p:cNvPr id="5" name="图片 4" descr="图标&#10;&#10;描述已自动生成">
            <a:extLst>
              <a:ext uri="{FF2B5EF4-FFF2-40B4-BE49-F238E27FC236}">
                <a16:creationId xmlns:a16="http://schemas.microsoft.com/office/drawing/2014/main" id="{D34B9EE9-7EA5-3FCF-8F06-158945D4809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61842" y="7103"/>
            <a:ext cx="6830157" cy="6850897"/>
          </a:xfrm>
          <a:prstGeom prst="rect">
            <a:avLst/>
          </a:prstGeom>
        </p:spPr>
      </p:pic>
      <p:sp>
        <p:nvSpPr>
          <p:cNvPr id="2" name="标题 1">
            <a:extLst>
              <a:ext uri="{FF2B5EF4-FFF2-40B4-BE49-F238E27FC236}">
                <a16:creationId xmlns:a16="http://schemas.microsoft.com/office/drawing/2014/main" id="{E545B57F-7D9D-4AD8-9FE4-E5267D65BB87}"/>
              </a:ext>
            </a:extLst>
          </p:cNvPr>
          <p:cNvSpPr>
            <a:spLocks noGrp="1"/>
          </p:cNvSpPr>
          <p:nvPr>
            <p:ph type="ctrTitle" hasCustomPrompt="1"/>
          </p:nvPr>
        </p:nvSpPr>
        <p:spPr>
          <a:xfrm>
            <a:off x="660400" y="1755636"/>
            <a:ext cx="6538686" cy="1754326"/>
          </a:xfrm>
        </p:spPr>
        <p:txBody>
          <a:bodyPr vert="horz" lIns="91440" tIns="45720" rIns="91440" bIns="45720" rtlCol="0" anchor="b">
            <a:spAutoFit/>
          </a:bodyPr>
          <a:lstStyle>
            <a:lvl1pPr>
              <a:lnSpc>
                <a:spcPct val="100000"/>
              </a:lnSpc>
              <a:defRPr lang="zh-CN" altLang="en-US" sz="5400" b="1" dirty="0"/>
            </a:lvl1pPr>
          </a:lstStyle>
          <a:p>
            <a:pPr lvl="0" defTabSz="914354"/>
            <a:r>
              <a:rPr lang="en-US" altLang="zh-CN" dirty="0"/>
              <a:t>Click to edit </a:t>
            </a:r>
            <a:br>
              <a:rPr lang="en-US" altLang="zh-CN" dirty="0"/>
            </a:br>
            <a:r>
              <a:rPr lang="en-US" altLang="zh-CN" dirty="0"/>
              <a:t>Master title style</a:t>
            </a:r>
            <a:endParaRPr lang="zh-CN" altLang="en-US" dirty="0"/>
          </a:p>
        </p:txBody>
      </p:sp>
      <p:sp>
        <p:nvSpPr>
          <p:cNvPr id="3" name="副标题 2">
            <a:extLst>
              <a:ext uri="{FF2B5EF4-FFF2-40B4-BE49-F238E27FC236}">
                <a16:creationId xmlns:a16="http://schemas.microsoft.com/office/drawing/2014/main" id="{42DDB65F-C302-4F35-9CCB-12FB82E2590D}"/>
              </a:ext>
            </a:extLst>
          </p:cNvPr>
          <p:cNvSpPr>
            <a:spLocks noGrp="1"/>
          </p:cNvSpPr>
          <p:nvPr>
            <p:ph type="subTitle" idx="1" hasCustomPrompt="1"/>
          </p:nvPr>
        </p:nvSpPr>
        <p:spPr>
          <a:xfrm>
            <a:off x="660400" y="3806233"/>
            <a:ext cx="3345543" cy="693196"/>
          </a:xfrm>
          <a:prstGeom prst="round2DiagRect">
            <a:avLst>
              <a:gd name="adj1" fmla="val 50000"/>
              <a:gd name="adj2" fmla="val 0"/>
            </a:avLst>
          </a:prstGeom>
          <a:solidFill>
            <a:schemeClr val="tx1"/>
          </a:solidFill>
        </p:spPr>
        <p:txBody>
          <a:bodyPr vert="horz" lIns="91440" tIns="45720" rIns="91440" bIns="45720" rtlCol="0" anchor="ctr">
            <a:normAutofit/>
          </a:bodyPr>
          <a:lstStyle>
            <a:lvl1pPr marL="0" indent="0" algn="ctr">
              <a:spcBef>
                <a:spcPts val="0"/>
              </a:spcBef>
              <a:buNone/>
              <a:defRPr lang="zh-CN" altLang="en-US" sz="1600">
                <a:solidFill>
                  <a:schemeClr val="bg1"/>
                </a:solidFill>
              </a:defRPr>
            </a:lvl1pPr>
          </a:lstStyle>
          <a:p>
            <a:pPr marL="228600" lvl="0" indent="-228600" defTabSz="914354"/>
            <a:r>
              <a:rPr lang="en-US" altLang="zh-CN" dirty="0"/>
              <a:t>Click to edit Master subtitle style</a:t>
            </a:r>
            <a:endParaRPr lang="zh-CN" altLang="en-US" dirty="0"/>
          </a:p>
        </p:txBody>
      </p:sp>
      <p:sp>
        <p:nvSpPr>
          <p:cNvPr id="8" name="文本占位符 7">
            <a:extLst>
              <a:ext uri="{FF2B5EF4-FFF2-40B4-BE49-F238E27FC236}">
                <a16:creationId xmlns:a16="http://schemas.microsoft.com/office/drawing/2014/main" id="{44C4A721-803B-47CB-B99E-1D01E8E0169F}"/>
              </a:ext>
            </a:extLst>
          </p:cNvPr>
          <p:cNvSpPr>
            <a:spLocks noGrp="1"/>
          </p:cNvSpPr>
          <p:nvPr>
            <p:ph type="body" sz="quarter" idx="13" hasCustomPrompt="1"/>
          </p:nvPr>
        </p:nvSpPr>
        <p:spPr>
          <a:xfrm>
            <a:off x="660400" y="5541558"/>
            <a:ext cx="5568950" cy="296271"/>
          </a:xfrm>
        </p:spPr>
        <p:txBody>
          <a:bodyPr vert="horz" lIns="91440" tIns="45720" rIns="91440" bIns="45720" rtlCol="0" anchor="ctr">
            <a:normAutofit/>
          </a:bodyPr>
          <a:lstStyle>
            <a:lvl1pPr marL="0" indent="0">
              <a:buNone/>
              <a:defRPr lang="en-US" altLang="zh-CN" sz="1200" b="0" smtClean="0"/>
            </a:lvl1pPr>
            <a:lvl2pPr>
              <a:defRPr lang="en-US" altLang="zh-CN" sz="1600" smtClean="0"/>
            </a:lvl2pPr>
            <a:lvl3pPr>
              <a:defRPr lang="en-US" altLang="zh-CN" sz="1400" smtClean="0"/>
            </a:lvl3pPr>
            <a:lvl4pPr>
              <a:defRPr lang="en-US" altLang="zh-CN" sz="1200" smtClean="0"/>
            </a:lvl4pPr>
            <a:lvl5pPr>
              <a:defRPr lang="zh-CN" altLang="en-US" sz="1200"/>
            </a:lvl5pPr>
          </a:lstStyle>
          <a:p>
            <a:r>
              <a:rPr lang="en-US" altLang="zh-CN" dirty="0"/>
              <a:t>Speaker name and title</a:t>
            </a:r>
          </a:p>
        </p:txBody>
      </p:sp>
      <p:sp>
        <p:nvSpPr>
          <p:cNvPr id="9" name="文本占位符 8">
            <a:extLst>
              <a:ext uri="{FF2B5EF4-FFF2-40B4-BE49-F238E27FC236}">
                <a16:creationId xmlns:a16="http://schemas.microsoft.com/office/drawing/2014/main" id="{CA939A61-406D-45DC-B757-059EFAA05866}"/>
              </a:ext>
            </a:extLst>
          </p:cNvPr>
          <p:cNvSpPr>
            <a:spLocks noGrp="1"/>
          </p:cNvSpPr>
          <p:nvPr>
            <p:ph type="body" sz="quarter" idx="14" hasCustomPrompt="1"/>
          </p:nvPr>
        </p:nvSpPr>
        <p:spPr>
          <a:xfrm>
            <a:off x="660400" y="5837829"/>
            <a:ext cx="5568950" cy="296271"/>
          </a:xfrm>
        </p:spPr>
        <p:txBody>
          <a:bodyPr vert="horz" lIns="91440" tIns="45720" rIns="91440" bIns="45720" rtlCol="0" anchor="ctr">
            <a:normAutofit/>
          </a:bodyPr>
          <a:lstStyle>
            <a:lvl1pPr marL="0" indent="0">
              <a:buNone/>
              <a:defRPr lang="en-US" altLang="zh-CN" sz="1200" b="0" smtClean="0"/>
            </a:lvl1pPr>
            <a:lvl2pPr>
              <a:defRPr lang="en-US" altLang="zh-CN" sz="1600" smtClean="0"/>
            </a:lvl2pPr>
            <a:lvl3pPr>
              <a:defRPr lang="en-US" altLang="zh-CN" sz="1400" smtClean="0"/>
            </a:lvl3pPr>
            <a:lvl4pPr>
              <a:defRPr lang="en-US" altLang="zh-CN" sz="1200" smtClean="0"/>
            </a:lvl4pPr>
            <a:lvl5pPr>
              <a:defRPr lang="zh-CN" altLang="en-US" sz="1200"/>
            </a:lvl5pPr>
          </a:lstStyle>
          <a:p>
            <a:r>
              <a:rPr lang="en-US" altLang="zh-CN" dirty="0"/>
              <a:t>OfficePLUS.cn</a:t>
            </a:r>
            <a:endParaRPr lang="en-US" altLang="en-US" dirty="0"/>
          </a:p>
        </p:txBody>
      </p:sp>
    </p:spTree>
    <p:extLst>
      <p:ext uri="{BB962C8B-B14F-4D97-AF65-F5344CB8AC3E}">
        <p14:creationId xmlns:p14="http://schemas.microsoft.com/office/powerpoint/2010/main" val="24950189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DC6DA8-D137-41D2-A934-63CB8FFB8B81}"/>
              </a:ext>
            </a:extLst>
          </p:cNvPr>
          <p:cNvSpPr>
            <a:spLocks noGrp="1"/>
          </p:cNvSpPr>
          <p:nvPr>
            <p:ph type="title"/>
          </p:nvPr>
        </p:nvSpPr>
        <p:spPr/>
        <p:txBody>
          <a:bodyPr/>
          <a:lstStyle/>
          <a:p>
            <a:r>
              <a:rPr lang="en-US" altLang="zh-CN" dirty="0"/>
              <a:t>Click to edit Master title style</a:t>
            </a:r>
            <a:endParaRPr lang="zh-CN" altLang="en-US" dirty="0"/>
          </a:p>
        </p:txBody>
      </p:sp>
      <p:sp>
        <p:nvSpPr>
          <p:cNvPr id="3" name="内容占位符 2">
            <a:extLst>
              <a:ext uri="{FF2B5EF4-FFF2-40B4-BE49-F238E27FC236}">
                <a16:creationId xmlns:a16="http://schemas.microsoft.com/office/drawing/2014/main" id="{0CED916A-3E34-4B9E-8F9F-7A8921A30F99}"/>
              </a:ext>
            </a:extLst>
          </p:cNvPr>
          <p:cNvSpPr>
            <a:spLocks noGrp="1"/>
          </p:cNvSpPr>
          <p:nvPr>
            <p:ph idx="1"/>
          </p:nvPr>
        </p:nvSpPr>
        <p:spPr/>
        <p:txBody>
          <a:body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zh-CN" altLang="en-US" dirty="0"/>
          </a:p>
        </p:txBody>
      </p:sp>
    </p:spTree>
    <p:extLst>
      <p:ext uri="{BB962C8B-B14F-4D97-AF65-F5344CB8AC3E}">
        <p14:creationId xmlns:p14="http://schemas.microsoft.com/office/powerpoint/2010/main" val="5185539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目录">
    <p:spTree>
      <p:nvGrpSpPr>
        <p:cNvPr id="1" name=""/>
        <p:cNvGrpSpPr/>
        <p:nvPr/>
      </p:nvGrpSpPr>
      <p:grpSpPr>
        <a:xfrm>
          <a:off x="0" y="0"/>
          <a:ext cx="0" cy="0"/>
          <a:chOff x="0" y="0"/>
          <a:chExt cx="0" cy="0"/>
        </a:xfrm>
      </p:grpSpPr>
    </p:spTree>
    <p:extLst>
      <p:ext uri="{BB962C8B-B14F-4D97-AF65-F5344CB8AC3E}">
        <p14:creationId xmlns:p14="http://schemas.microsoft.com/office/powerpoint/2010/main" val="3181059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pic>
        <p:nvPicPr>
          <p:cNvPr id="4" name="图片 3" descr="图标&#10;&#10;描述已自动生成">
            <a:extLst>
              <a:ext uri="{FF2B5EF4-FFF2-40B4-BE49-F238E27FC236}">
                <a16:creationId xmlns:a16="http://schemas.microsoft.com/office/drawing/2014/main" id="{A4597040-6650-5669-E4C8-8FE9890BEB1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flipH="1">
            <a:off x="0" y="569481"/>
            <a:ext cx="6269482" cy="6288519"/>
          </a:xfrm>
          <a:prstGeom prst="rect">
            <a:avLst/>
          </a:prstGeom>
        </p:spPr>
      </p:pic>
      <p:sp>
        <p:nvSpPr>
          <p:cNvPr id="2" name="标题 1">
            <a:extLst>
              <a:ext uri="{FF2B5EF4-FFF2-40B4-BE49-F238E27FC236}">
                <a16:creationId xmlns:a16="http://schemas.microsoft.com/office/drawing/2014/main" id="{000C7662-4F6D-4B06-BB36-235FC06BF816}"/>
              </a:ext>
            </a:extLst>
          </p:cNvPr>
          <p:cNvSpPr>
            <a:spLocks noGrp="1"/>
          </p:cNvSpPr>
          <p:nvPr>
            <p:ph type="title"/>
          </p:nvPr>
        </p:nvSpPr>
        <p:spPr>
          <a:xfrm>
            <a:off x="3230418" y="3218942"/>
            <a:ext cx="5731164" cy="951057"/>
          </a:xfrm>
        </p:spPr>
        <p:txBody>
          <a:bodyPr vert="horz" lIns="91440" tIns="45720" rIns="91440" bIns="45720" rtlCol="0" anchor="b">
            <a:noAutofit/>
          </a:bodyPr>
          <a:lstStyle>
            <a:lvl1pPr algn="ctr">
              <a:defRPr lang="zh-CN" altLang="en-US" sz="3200"/>
            </a:lvl1pPr>
          </a:lstStyle>
          <a:p>
            <a:pPr lvl="0" defTabSz="914354"/>
            <a:r>
              <a:rPr lang="en-US" altLang="zh-CN" dirty="0"/>
              <a:t>Click to edit Master title style</a:t>
            </a:r>
            <a:endParaRPr lang="zh-CN" altLang="en-US" dirty="0"/>
          </a:p>
        </p:txBody>
      </p:sp>
      <p:sp>
        <p:nvSpPr>
          <p:cNvPr id="3" name="文本占位符 2">
            <a:extLst>
              <a:ext uri="{FF2B5EF4-FFF2-40B4-BE49-F238E27FC236}">
                <a16:creationId xmlns:a16="http://schemas.microsoft.com/office/drawing/2014/main" id="{9FF9930E-40DF-417D-8161-BD38EB172DC1}"/>
              </a:ext>
            </a:extLst>
          </p:cNvPr>
          <p:cNvSpPr>
            <a:spLocks noGrp="1"/>
          </p:cNvSpPr>
          <p:nvPr>
            <p:ph type="body" idx="1"/>
          </p:nvPr>
        </p:nvSpPr>
        <p:spPr>
          <a:xfrm>
            <a:off x="3230418" y="4169999"/>
            <a:ext cx="5731164" cy="2383991"/>
          </a:xfrm>
        </p:spPr>
        <p:txBody>
          <a:bodyPr>
            <a:normAutofit/>
          </a:bodyPr>
          <a:lstStyle>
            <a:lvl1pPr marL="0" indent="0" algn="ctr">
              <a:buNone/>
              <a:defRPr lang="en-US" altLang="zh-CN" sz="1600" kern="1200">
                <a:solidFill>
                  <a:schemeClr val="tx1"/>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ltLang="zh-CN" dirty="0"/>
              <a:t>Click to edit Master text styles</a:t>
            </a:r>
          </a:p>
        </p:txBody>
      </p:sp>
      <p:pic>
        <p:nvPicPr>
          <p:cNvPr id="5" name="图片 4" descr="图标&#10;&#10;描述已自动生成">
            <a:extLst>
              <a:ext uri="{FF2B5EF4-FFF2-40B4-BE49-F238E27FC236}">
                <a16:creationId xmlns:a16="http://schemas.microsoft.com/office/drawing/2014/main" id="{0BA2701B-516E-1325-9F11-C15A9CCF92B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6038" b="14658"/>
          <a:stretch/>
        </p:blipFill>
        <p:spPr>
          <a:xfrm flipV="1">
            <a:off x="7140260" y="7103"/>
            <a:ext cx="5051740" cy="5846669"/>
          </a:xfrm>
          <a:prstGeom prst="rect">
            <a:avLst/>
          </a:prstGeom>
        </p:spPr>
      </p:pic>
    </p:spTree>
    <p:extLst>
      <p:ext uri="{BB962C8B-B14F-4D97-AF65-F5344CB8AC3E}">
        <p14:creationId xmlns:p14="http://schemas.microsoft.com/office/powerpoint/2010/main" val="12003297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2EDE83-63CC-4B33-B715-3953EADE2100}"/>
              </a:ext>
            </a:extLst>
          </p:cNvPr>
          <p:cNvSpPr>
            <a:spLocks noGrp="1"/>
          </p:cNvSpPr>
          <p:nvPr>
            <p:ph type="title"/>
          </p:nvPr>
        </p:nvSpPr>
        <p:spPr/>
        <p:txBody>
          <a:bodyPr/>
          <a:lstStyle/>
          <a:p>
            <a:r>
              <a:rPr lang="en-US" altLang="zh-CN"/>
              <a:t>Click to edit Master title style</a:t>
            </a:r>
            <a:endParaRPr lang="zh-CN" altLang="en-US"/>
          </a:p>
        </p:txBody>
      </p:sp>
    </p:spTree>
    <p:extLst>
      <p:ext uri="{BB962C8B-B14F-4D97-AF65-F5344CB8AC3E}">
        <p14:creationId xmlns:p14="http://schemas.microsoft.com/office/powerpoint/2010/main" val="16276174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6963373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pic>
        <p:nvPicPr>
          <p:cNvPr id="2" name="图片 1" descr="图标&#10;&#10;描述已自动生成">
            <a:extLst>
              <a:ext uri="{FF2B5EF4-FFF2-40B4-BE49-F238E27FC236}">
                <a16:creationId xmlns:a16="http://schemas.microsoft.com/office/drawing/2014/main" id="{7EC34916-D110-CD0D-679B-636AE0D2ED6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61842" y="7103"/>
            <a:ext cx="6830157" cy="6850897"/>
          </a:xfrm>
          <a:prstGeom prst="rect">
            <a:avLst/>
          </a:prstGeom>
        </p:spPr>
      </p:pic>
      <p:sp>
        <p:nvSpPr>
          <p:cNvPr id="7" name="文本占位符 6">
            <a:extLst>
              <a:ext uri="{FF2B5EF4-FFF2-40B4-BE49-F238E27FC236}">
                <a16:creationId xmlns:a16="http://schemas.microsoft.com/office/drawing/2014/main" id="{C2320649-ACD7-42E9-A261-E6ED46ACB452}"/>
              </a:ext>
            </a:extLst>
          </p:cNvPr>
          <p:cNvSpPr>
            <a:spLocks noGrp="1"/>
          </p:cNvSpPr>
          <p:nvPr>
            <p:ph type="body" sz="quarter" idx="13"/>
          </p:nvPr>
        </p:nvSpPr>
        <p:spPr>
          <a:xfrm>
            <a:off x="660400" y="1777424"/>
            <a:ext cx="6830157" cy="1643062"/>
          </a:xfrm>
        </p:spPr>
        <p:txBody>
          <a:bodyPr vert="horz" lIns="91440" tIns="45720" rIns="91440" bIns="45720" rtlCol="0" anchor="b">
            <a:normAutofit/>
          </a:bodyPr>
          <a:lstStyle>
            <a:lvl1pPr marL="0" indent="0">
              <a:buNone/>
              <a:defRPr lang="en-US" altLang="zh-CN" sz="3200" b="1" smtClean="0">
                <a:latin typeface="+mj-lt"/>
                <a:ea typeface="+mj-ea"/>
                <a:cs typeface="+mj-cs"/>
              </a:defRPr>
            </a:lvl1pPr>
            <a:lvl2pPr marL="457200" indent="0">
              <a:buNone/>
              <a:defRPr lang="en-US" altLang="zh-CN" smtClean="0"/>
            </a:lvl2pPr>
            <a:lvl3pPr>
              <a:defRPr lang="en-US" altLang="zh-CN" smtClean="0"/>
            </a:lvl3pPr>
            <a:lvl4pPr>
              <a:defRPr lang="en-US" altLang="zh-CN" smtClean="0"/>
            </a:lvl4pPr>
            <a:lvl5pPr>
              <a:defRPr lang="zh-CN" altLang="en-US"/>
            </a:lvl5pPr>
          </a:lstStyle>
          <a:p>
            <a:pPr marL="228600" lvl="0" indent="-228600" defTabSz="914354">
              <a:spcBef>
                <a:spcPct val="0"/>
              </a:spcBef>
            </a:pPr>
            <a:r>
              <a:rPr lang="en-US" altLang="zh-CN" dirty="0"/>
              <a:t>Click to edit Master text styles</a:t>
            </a:r>
          </a:p>
        </p:txBody>
      </p:sp>
      <p:sp>
        <p:nvSpPr>
          <p:cNvPr id="8" name="文本占位符 7">
            <a:extLst>
              <a:ext uri="{FF2B5EF4-FFF2-40B4-BE49-F238E27FC236}">
                <a16:creationId xmlns:a16="http://schemas.microsoft.com/office/drawing/2014/main" id="{DC428848-58C6-4501-8214-B803889F273E}"/>
              </a:ext>
            </a:extLst>
          </p:cNvPr>
          <p:cNvSpPr>
            <a:spLocks noGrp="1"/>
          </p:cNvSpPr>
          <p:nvPr>
            <p:ph type="body" sz="quarter" idx="14" hasCustomPrompt="1"/>
          </p:nvPr>
        </p:nvSpPr>
        <p:spPr>
          <a:xfrm>
            <a:off x="660400" y="4950430"/>
            <a:ext cx="6830157" cy="296271"/>
          </a:xfrm>
        </p:spPr>
        <p:txBody>
          <a:bodyPr vert="horz" lIns="91440" tIns="45720" rIns="91440" bIns="45720" rtlCol="0" anchor="ctr">
            <a:normAutofit/>
          </a:bodyPr>
          <a:lstStyle>
            <a:lvl1pPr marL="0" indent="0">
              <a:buNone/>
              <a:defRPr lang="en-US" altLang="zh-CN" sz="1200" b="0" smtClean="0"/>
            </a:lvl1pPr>
            <a:lvl2pPr>
              <a:defRPr lang="en-US" altLang="zh-CN" sz="1600" smtClean="0"/>
            </a:lvl2pPr>
            <a:lvl3pPr>
              <a:defRPr lang="en-US" altLang="zh-CN" sz="1400" smtClean="0"/>
            </a:lvl3pPr>
            <a:lvl4pPr>
              <a:defRPr lang="en-US" altLang="zh-CN" sz="1200" smtClean="0"/>
            </a:lvl4pPr>
            <a:lvl5pPr>
              <a:defRPr lang="zh-CN" altLang="en-US" sz="1200"/>
            </a:lvl5pPr>
          </a:lstStyle>
          <a:p>
            <a:r>
              <a:rPr lang="en-US" altLang="zh-CN" dirty="0"/>
              <a:t>Speaker name and title</a:t>
            </a:r>
          </a:p>
        </p:txBody>
      </p:sp>
      <p:sp>
        <p:nvSpPr>
          <p:cNvPr id="9" name="文本占位符 8">
            <a:extLst>
              <a:ext uri="{FF2B5EF4-FFF2-40B4-BE49-F238E27FC236}">
                <a16:creationId xmlns:a16="http://schemas.microsoft.com/office/drawing/2014/main" id="{A01EED25-4D2A-435D-A5F9-01DCC2F07486}"/>
              </a:ext>
            </a:extLst>
          </p:cNvPr>
          <p:cNvSpPr>
            <a:spLocks noGrp="1"/>
          </p:cNvSpPr>
          <p:nvPr>
            <p:ph type="body" sz="quarter" idx="15" hasCustomPrompt="1"/>
          </p:nvPr>
        </p:nvSpPr>
        <p:spPr>
          <a:xfrm>
            <a:off x="660400" y="5246701"/>
            <a:ext cx="6830157" cy="296271"/>
          </a:xfrm>
        </p:spPr>
        <p:txBody>
          <a:bodyPr vert="horz" lIns="91440" tIns="45720" rIns="91440" bIns="45720" rtlCol="0" anchor="ctr">
            <a:normAutofit/>
          </a:bodyPr>
          <a:lstStyle>
            <a:lvl1pPr marL="0" indent="0">
              <a:buNone/>
              <a:defRPr lang="en-US" altLang="zh-CN" sz="1200" b="0" smtClean="0"/>
            </a:lvl1pPr>
            <a:lvl2pPr>
              <a:defRPr lang="en-US" altLang="zh-CN" sz="1600" smtClean="0"/>
            </a:lvl2pPr>
            <a:lvl3pPr>
              <a:defRPr lang="en-US" altLang="zh-CN" sz="1400" smtClean="0"/>
            </a:lvl3pPr>
            <a:lvl4pPr>
              <a:defRPr lang="en-US" altLang="zh-CN" sz="1200" smtClean="0"/>
            </a:lvl4pPr>
            <a:lvl5pPr>
              <a:defRPr lang="zh-CN" altLang="en-US" sz="1200"/>
            </a:lvl5pPr>
          </a:lstStyle>
          <a:p>
            <a:r>
              <a:rPr lang="en-US" altLang="zh-CN" dirty="0"/>
              <a:t>OfficePLUS.cn</a:t>
            </a:r>
            <a:endParaRPr lang="en-US" altLang="en-US" dirty="0"/>
          </a:p>
        </p:txBody>
      </p:sp>
    </p:spTree>
    <p:extLst>
      <p:ext uri="{BB962C8B-B14F-4D97-AF65-F5344CB8AC3E}">
        <p14:creationId xmlns:p14="http://schemas.microsoft.com/office/powerpoint/2010/main" val="9498507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89307103-D92B-4D3C-B386-9FD58793CACA}"/>
              </a:ext>
            </a:extLst>
          </p:cNvPr>
          <p:cNvSpPr>
            <a:spLocks noGrp="1"/>
          </p:cNvSpPr>
          <p:nvPr>
            <p:ph type="title"/>
          </p:nvPr>
        </p:nvSpPr>
        <p:spPr>
          <a:xfrm>
            <a:off x="660400" y="0"/>
            <a:ext cx="10858500" cy="1028700"/>
          </a:xfrm>
          <a:prstGeom prst="rect">
            <a:avLst/>
          </a:prstGeom>
        </p:spPr>
        <p:txBody>
          <a:bodyPr vert="horz" lIns="91440" tIns="45720" rIns="91440" bIns="45720" rtlCol="0" anchor="b">
            <a:normAutofit/>
          </a:bodyPr>
          <a:lstStyle/>
          <a:p>
            <a:pPr lvl="0" defTabSz="914354"/>
            <a:r>
              <a:rPr lang="en-US" altLang="zh-CN" dirty="0"/>
              <a:t>Click to edit Master title style</a:t>
            </a:r>
            <a:endParaRPr lang="zh-CN" altLang="en-US" dirty="0"/>
          </a:p>
        </p:txBody>
      </p:sp>
      <p:sp>
        <p:nvSpPr>
          <p:cNvPr id="3" name="文本占位符 2">
            <a:extLst>
              <a:ext uri="{FF2B5EF4-FFF2-40B4-BE49-F238E27FC236}">
                <a16:creationId xmlns:a16="http://schemas.microsoft.com/office/drawing/2014/main" id="{0F8920D0-E0E5-40BB-AEDA-3D7A0909240E}"/>
              </a:ext>
            </a:extLst>
          </p:cNvPr>
          <p:cNvSpPr>
            <a:spLocks noGrp="1"/>
          </p:cNvSpPr>
          <p:nvPr>
            <p:ph type="body" idx="1"/>
          </p:nvPr>
        </p:nvSpPr>
        <p:spPr>
          <a:xfrm>
            <a:off x="660400" y="1130300"/>
            <a:ext cx="10858500" cy="5003800"/>
          </a:xfrm>
          <a:prstGeom prst="rect">
            <a:avLst/>
          </a:prstGeom>
        </p:spPr>
        <p:txBody>
          <a:bodyPr vert="horz" lIns="91440" tIns="45720" rIns="91440" bIns="45720" rtlCol="0">
            <a:normAutofit/>
          </a:body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zh-CN" altLang="en-US" dirty="0"/>
          </a:p>
        </p:txBody>
      </p:sp>
      <p:sp>
        <p:nvSpPr>
          <p:cNvPr id="5" name="页脚占位符 4">
            <a:extLst>
              <a:ext uri="{FF2B5EF4-FFF2-40B4-BE49-F238E27FC236}">
                <a16:creationId xmlns:a16="http://schemas.microsoft.com/office/drawing/2014/main" id="{10B16C00-AE39-4635-9F10-B7233D2AC2F8}"/>
              </a:ext>
            </a:extLst>
          </p:cNvPr>
          <p:cNvSpPr>
            <a:spLocks noGrp="1"/>
          </p:cNvSpPr>
          <p:nvPr>
            <p:ph type="ftr" sz="quarter" idx="3"/>
          </p:nvPr>
        </p:nvSpPr>
        <p:spPr>
          <a:xfrm>
            <a:off x="660401" y="6438900"/>
            <a:ext cx="3992171" cy="215900"/>
          </a:xfrm>
          <a:prstGeom prst="rect">
            <a:avLst/>
          </a:prstGeom>
        </p:spPr>
        <p:txBody>
          <a:bodyPr vert="horz" lIns="91440" tIns="45720" rIns="91440" bIns="45720" rtlCol="0" anchor="ctr"/>
          <a:lstStyle>
            <a:lvl1pPr>
              <a:defRPr lang="zh-CN" altLang="en-US" sz="1000">
                <a:solidFill>
                  <a:schemeClr val="tx1">
                    <a:lumMod val="50000"/>
                    <a:lumOff val="50000"/>
                  </a:schemeClr>
                </a:solidFill>
              </a:defRPr>
            </a:lvl1pPr>
          </a:lstStyle>
          <a:p>
            <a:endParaRPr lang="zh-CN" altLang="en-US" dirty="0"/>
          </a:p>
        </p:txBody>
      </p:sp>
      <p:sp>
        <p:nvSpPr>
          <p:cNvPr id="4" name="日期占位符 3">
            <a:extLst>
              <a:ext uri="{FF2B5EF4-FFF2-40B4-BE49-F238E27FC236}">
                <a16:creationId xmlns:a16="http://schemas.microsoft.com/office/drawing/2014/main" id="{0C12D871-753D-4991-B44B-EFAE9F8682B5}"/>
              </a:ext>
            </a:extLst>
          </p:cNvPr>
          <p:cNvSpPr>
            <a:spLocks noGrp="1"/>
          </p:cNvSpPr>
          <p:nvPr>
            <p:ph type="dt" sz="half" idx="2"/>
          </p:nvPr>
        </p:nvSpPr>
        <p:spPr>
          <a:xfrm>
            <a:off x="5504656" y="6438900"/>
            <a:ext cx="1802924" cy="215900"/>
          </a:xfrm>
          <a:prstGeom prst="rect">
            <a:avLst/>
          </a:prstGeom>
        </p:spPr>
        <p:txBody>
          <a:bodyPr vert="horz" lIns="91440" tIns="45720" rIns="91440" bIns="45720" rtlCol="0" anchor="ctr"/>
          <a:lstStyle>
            <a:lvl1pPr algn="ctr">
              <a:defRPr lang="zh-CN" altLang="en-US" sz="1000" smtClean="0">
                <a:solidFill>
                  <a:schemeClr val="tx1">
                    <a:lumMod val="50000"/>
                    <a:lumOff val="50000"/>
                  </a:schemeClr>
                </a:solidFill>
              </a:defRPr>
            </a:lvl1pPr>
          </a:lstStyle>
          <a:p>
            <a:fld id="{3EBAC152-C384-4126-A41C-02F34DED3069}" type="datetime1">
              <a:rPr lang="zh-CN" altLang="en-US" smtClean="0"/>
              <a:t>2025/5/11</a:t>
            </a:fld>
            <a:endParaRPr lang="en-US" altLang="zh-CN"/>
          </a:p>
        </p:txBody>
      </p:sp>
      <p:sp>
        <p:nvSpPr>
          <p:cNvPr id="6" name="灯片编号占位符 5">
            <a:extLst>
              <a:ext uri="{FF2B5EF4-FFF2-40B4-BE49-F238E27FC236}">
                <a16:creationId xmlns:a16="http://schemas.microsoft.com/office/drawing/2014/main" id="{6D23E9ED-4E00-42D1-BFBF-5EBD27D29806}"/>
              </a:ext>
            </a:extLst>
          </p:cNvPr>
          <p:cNvSpPr>
            <a:spLocks noGrp="1"/>
          </p:cNvSpPr>
          <p:nvPr>
            <p:ph type="sldNum" sz="quarter" idx="4"/>
          </p:nvPr>
        </p:nvSpPr>
        <p:spPr>
          <a:xfrm>
            <a:off x="8857452" y="6438900"/>
            <a:ext cx="2661448" cy="215900"/>
          </a:xfrm>
          <a:prstGeom prst="rect">
            <a:avLst/>
          </a:prstGeom>
        </p:spPr>
        <p:txBody>
          <a:bodyPr vert="horz" lIns="91440" tIns="45720" rIns="91440" bIns="45720" rtlCol="0" anchor="ctr"/>
          <a:lstStyle>
            <a:lvl1pPr algn="r">
              <a:defRPr lang="zh-CN" altLang="en-US" sz="1000" smtClean="0">
                <a:solidFill>
                  <a:schemeClr val="tx1">
                    <a:lumMod val="50000"/>
                    <a:lumOff val="50000"/>
                  </a:schemeClr>
                </a:solidFill>
              </a:defRPr>
            </a:lvl1pPr>
          </a:lstStyle>
          <a:p>
            <a:fld id="{7F65B630-C7FF-41C0-9923-C5E5E29EED81}" type="slidenum">
              <a:rPr lang="en-US" altLang="zh-CN" smtClean="0"/>
              <a:pPr/>
              <a:t>‹#›</a:t>
            </a:fld>
            <a:endParaRPr lang="en-US" altLang="zh-CN"/>
          </a:p>
        </p:txBody>
      </p:sp>
      <p:pic>
        <p:nvPicPr>
          <p:cNvPr id="7" name="图片 6" descr="图标&#10;&#10;描述已自动生成">
            <a:extLst>
              <a:ext uri="{FF2B5EF4-FFF2-40B4-BE49-F238E27FC236}">
                <a16:creationId xmlns:a16="http://schemas.microsoft.com/office/drawing/2014/main" id="{FFC01E7B-4299-293F-66A4-5813DB887DBA}"/>
              </a:ext>
            </a:extLst>
          </p:cNvPr>
          <p:cNvPicPr>
            <a:picLocks noChangeAspect="1"/>
          </p:cNvPicPr>
          <p:nvPr userDrawn="1"/>
        </p:nvPicPr>
        <p:blipFill rotWithShape="1">
          <a:blip r:embed="rId9">
            <a:alphaModFix amt="20000"/>
            <a:extLst>
              <a:ext uri="{28A0092B-C50C-407E-A947-70E740481C1C}">
                <a14:useLocalDpi xmlns:a14="http://schemas.microsoft.com/office/drawing/2010/main" val="0"/>
              </a:ext>
            </a:extLst>
          </a:blip>
          <a:srcRect r="19680" b="23562"/>
          <a:stretch/>
        </p:blipFill>
        <p:spPr>
          <a:xfrm>
            <a:off x="6520999" y="1444639"/>
            <a:ext cx="5671001" cy="5413361"/>
          </a:xfrm>
          <a:prstGeom prst="rect">
            <a:avLst/>
          </a:prstGeom>
        </p:spPr>
      </p:pic>
      <p:pic>
        <p:nvPicPr>
          <p:cNvPr id="8" name="图片 7" descr="图标&#10;&#10;描述已自动生成">
            <a:extLst>
              <a:ext uri="{FF2B5EF4-FFF2-40B4-BE49-F238E27FC236}">
                <a16:creationId xmlns:a16="http://schemas.microsoft.com/office/drawing/2014/main" id="{BC19068B-ABA5-A355-5D20-B5DAAF74A157}"/>
              </a:ext>
            </a:extLst>
          </p:cNvPr>
          <p:cNvPicPr>
            <a:picLocks noChangeAspect="1"/>
          </p:cNvPicPr>
          <p:nvPr userDrawn="1"/>
        </p:nvPicPr>
        <p:blipFill rotWithShape="1">
          <a:blip r:embed="rId9">
            <a:alphaModFix amt="20000"/>
            <a:extLst>
              <a:ext uri="{28A0092B-C50C-407E-A947-70E740481C1C}">
                <a14:useLocalDpi xmlns:a14="http://schemas.microsoft.com/office/drawing/2010/main" val="0"/>
              </a:ext>
            </a:extLst>
          </a:blip>
          <a:srcRect l="-8078" t="-342" r="27758" b="23904"/>
          <a:stretch/>
        </p:blipFill>
        <p:spPr>
          <a:xfrm flipH="1" flipV="1">
            <a:off x="1" y="-1"/>
            <a:ext cx="3992170" cy="3810801"/>
          </a:xfrm>
          <a:prstGeom prst="rect">
            <a:avLst/>
          </a:prstGeom>
        </p:spPr>
      </p:pic>
    </p:spTree>
    <p:extLst>
      <p:ext uri="{BB962C8B-B14F-4D97-AF65-F5344CB8AC3E}">
        <p14:creationId xmlns:p14="http://schemas.microsoft.com/office/powerpoint/2010/main" val="2792937711"/>
      </p:ext>
    </p:extLst>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Lst>
  <p:hf hdr="0" ftr="0" dt="0"/>
  <p:txStyles>
    <p:titleStyle>
      <a:lvl1pPr algn="l" defTabSz="914400" rtl="0" eaLnBrk="1" latinLnBrk="0" hangingPunct="1">
        <a:lnSpc>
          <a:spcPct val="90000"/>
        </a:lnSpc>
        <a:spcBef>
          <a:spcPct val="0"/>
        </a:spcBef>
        <a:buNone/>
        <a:defRPr lang="zh-CN" altLang="en-US" sz="28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16">
          <p15:clr>
            <a:srgbClr val="F26B43"/>
          </p15:clr>
        </p15:guide>
        <p15:guide id="2" pos="7256">
          <p15:clr>
            <a:srgbClr val="F26B43"/>
          </p15:clr>
        </p15:guide>
        <p15:guide id="3" orient="horz" pos="648">
          <p15:clr>
            <a:srgbClr val="F26B43"/>
          </p15:clr>
        </p15:guide>
        <p15:guide id="4" orient="horz" pos="712">
          <p15:clr>
            <a:srgbClr val="F26B43"/>
          </p15:clr>
        </p15:guide>
        <p15:guide id="5" orient="horz" pos="3928">
          <p15:clr>
            <a:srgbClr val="F26B43"/>
          </p15:clr>
        </p15:guide>
        <p15:guide id="6" orient="horz" pos="3864">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xml"/><Relationship Id="rId1" Type="http://schemas.openxmlformats.org/officeDocument/2006/relationships/themeOverride" Target="../theme/themeOverride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Layout" Target="../slideLayouts/slideLayout5.xml"/><Relationship Id="rId1" Type="http://schemas.openxmlformats.org/officeDocument/2006/relationships/tags" Target="../tags/tag10.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Layout" Target="../slideLayouts/slideLayout5.xml"/><Relationship Id="rId1" Type="http://schemas.openxmlformats.org/officeDocument/2006/relationships/tags" Target="../tags/tag11.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Layout" Target="../slideLayouts/slideLayout5.xml"/><Relationship Id="rId1" Type="http://schemas.openxmlformats.org/officeDocument/2006/relationships/tags" Target="../tags/tag1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Layout" Target="../slideLayouts/slideLayout5.xml"/><Relationship Id="rId1" Type="http://schemas.openxmlformats.org/officeDocument/2006/relationships/tags" Target="../tags/tag13.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Layout" Target="../slideLayouts/slideLayout5.xml"/><Relationship Id="rId1" Type="http://schemas.openxmlformats.org/officeDocument/2006/relationships/tags" Target="../tags/tag14.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Layout" Target="../slideLayouts/slideLayout5.xml"/><Relationship Id="rId1" Type="http://schemas.openxmlformats.org/officeDocument/2006/relationships/tags" Target="../tags/tag15.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5.xml"/><Relationship Id="rId1" Type="http://schemas.openxmlformats.org/officeDocument/2006/relationships/tags" Target="../tags/tag16.xml"/><Relationship Id="rId5" Type="http://schemas.openxmlformats.org/officeDocument/2006/relationships/image" Target="../media/image20.png"/><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17.xml"/></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18.xm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19.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3.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20.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21.xml"/><Relationship Id="rId1" Type="http://schemas.openxmlformats.org/officeDocument/2006/relationships/themeOverride" Target="../theme/themeOverride3.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3.xml"/><Relationship Id="rId1" Type="http://schemas.openxmlformats.org/officeDocument/2006/relationships/tags" Target="../tags/tag4.xml"/></Relationships>
</file>

<file path=ppt/slides/_rels/slide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4.png"/><Relationship Id="rId1" Type="http://schemas.openxmlformats.org/officeDocument/2006/relationships/slideLayout" Target="../slideLayouts/slideLayout3.xml"/><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5.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3.xml"/><Relationship Id="rId1" Type="http://schemas.openxmlformats.org/officeDocument/2006/relationships/tags" Target="../tags/tag6.xml"/><Relationship Id="rId5" Type="http://schemas.openxmlformats.org/officeDocument/2006/relationships/chart" Target="../charts/chart3.xml"/><Relationship Id="rId4" Type="http://schemas.openxmlformats.org/officeDocument/2006/relationships/chart" Target="../charts/char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3.xml"/><Relationship Id="rId1" Type="http://schemas.openxmlformats.org/officeDocument/2006/relationships/tags" Target="../tags/tag7.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8.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Layout" Target="../slideLayouts/slideLayout5.xml"/><Relationship Id="rId1" Type="http://schemas.openxmlformats.org/officeDocument/2006/relationships/tags" Target="../tags/tag9.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8CE23D49-F448-4BBF-A47A-77B2478718E0}"/>
              </a:ext>
            </a:extLst>
          </p:cNvPr>
          <p:cNvSpPr>
            <a:spLocks noGrp="1"/>
          </p:cNvSpPr>
          <p:nvPr>
            <p:ph type="ctrTitle"/>
          </p:nvPr>
        </p:nvSpPr>
        <p:spPr>
          <a:xfrm>
            <a:off x="660400" y="1445055"/>
            <a:ext cx="7317740" cy="2707845"/>
          </a:xfrm>
        </p:spPr>
        <p:txBody>
          <a:bodyPr>
            <a:noAutofit/>
          </a:bodyPr>
          <a:lstStyle/>
          <a:p>
            <a:r>
              <a:rPr lang="en-US" altLang="zh-CN" sz="3200" dirty="0"/>
              <a:t>Multi-Modal Deep Learning for Alzheimer’s Disease Diagnosis from MRI and Clinical Data </a:t>
            </a:r>
          </a:p>
        </p:txBody>
      </p:sp>
      <p:sp>
        <p:nvSpPr>
          <p:cNvPr id="6" name="副标题 5">
            <a:extLst>
              <a:ext uri="{FF2B5EF4-FFF2-40B4-BE49-F238E27FC236}">
                <a16:creationId xmlns:a16="http://schemas.microsoft.com/office/drawing/2014/main" id="{DCDA415B-D2CA-4B5D-946C-BED37DC879BE}"/>
              </a:ext>
            </a:extLst>
          </p:cNvPr>
          <p:cNvSpPr>
            <a:spLocks noGrp="1"/>
          </p:cNvSpPr>
          <p:nvPr>
            <p:ph type="subTitle" idx="1"/>
          </p:nvPr>
        </p:nvSpPr>
        <p:spPr>
          <a:xfrm>
            <a:off x="660400" y="5158379"/>
            <a:ext cx="3345543" cy="693196"/>
          </a:xfrm>
          <a:prstGeom prst="round2DiagRect">
            <a:avLst>
              <a:gd name="adj1" fmla="val 50000"/>
              <a:gd name="adj2" fmla="val 0"/>
            </a:avLst>
          </a:prstGeom>
        </p:spPr>
        <p:txBody>
          <a:bodyPr>
            <a:normAutofit fontScale="85000" lnSpcReduction="20000"/>
          </a:bodyPr>
          <a:lstStyle/>
          <a:p>
            <a:pPr algn="l">
              <a:spcBef>
                <a:spcPts val="600"/>
              </a:spcBef>
              <a:spcAft>
                <a:spcPts val="600"/>
              </a:spcAft>
            </a:pPr>
            <a:r>
              <a:rPr lang="en-GB" b="1" dirty="0"/>
              <a:t>  Student: Yifei Wang</a:t>
            </a:r>
          </a:p>
          <a:p>
            <a:pPr algn="l"/>
            <a:r>
              <a:rPr lang="en-GB" b="1" dirty="0"/>
              <a:t>  Instructor: Dr Grace </a:t>
            </a:r>
            <a:r>
              <a:rPr lang="en-GB" b="1" dirty="0" err="1"/>
              <a:t>Ugochi</a:t>
            </a:r>
            <a:r>
              <a:rPr lang="en-GB" b="1" dirty="0"/>
              <a:t> </a:t>
            </a:r>
            <a:r>
              <a:rPr lang="en-GB" b="1" dirty="0" err="1"/>
              <a:t>Nneji</a:t>
            </a:r>
            <a:endParaRPr lang="en-GB" b="1" dirty="0"/>
          </a:p>
        </p:txBody>
      </p:sp>
      <p:sp>
        <p:nvSpPr>
          <p:cNvPr id="2" name="文本框 1">
            <a:extLst>
              <a:ext uri="{FF2B5EF4-FFF2-40B4-BE49-F238E27FC236}">
                <a16:creationId xmlns:a16="http://schemas.microsoft.com/office/drawing/2014/main" id="{0B02B30F-1EDD-25F8-0689-B19DD4184608}"/>
              </a:ext>
            </a:extLst>
          </p:cNvPr>
          <p:cNvSpPr txBox="1">
            <a:spLocks/>
          </p:cNvSpPr>
          <p:nvPr/>
        </p:nvSpPr>
        <p:spPr>
          <a:xfrm>
            <a:off x="660400" y="732429"/>
            <a:ext cx="1039091" cy="296271"/>
          </a:xfrm>
          <a:prstGeom prst="rect">
            <a:avLst/>
          </a:prstGeom>
        </p:spPr>
        <p:txBody>
          <a:bodyPr vert="horz" wrap="none" lIns="91440" tIns="45720" rIns="91440" bIns="4572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lang="en-US" altLang="zh-CN" sz="1200" b="0" kern="1200" smtClean="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en-US" altLang="zh-CN" sz="1600" kern="1200" smtClean="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en-US" altLang="zh-CN" sz="1400" kern="1200" smtClean="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en-US" altLang="zh-CN" sz="1200" kern="1200" smtClean="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zh-CN" altLang="en-US"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endParaRPr lang="en-US" dirty="0"/>
          </a:p>
        </p:txBody>
      </p:sp>
      <p:sp>
        <p:nvSpPr>
          <p:cNvPr id="10" name="星形: 十六角 9">
            <a:extLst>
              <a:ext uri="{FF2B5EF4-FFF2-40B4-BE49-F238E27FC236}">
                <a16:creationId xmlns:a16="http://schemas.microsoft.com/office/drawing/2014/main" id="{14D072D2-7F56-463F-0D85-5B9BE209A223}"/>
              </a:ext>
            </a:extLst>
          </p:cNvPr>
          <p:cNvSpPr/>
          <p:nvPr/>
        </p:nvSpPr>
        <p:spPr>
          <a:xfrm>
            <a:off x="10363202" y="5158379"/>
            <a:ext cx="1358900" cy="1358900"/>
          </a:xfrm>
          <a:prstGeom prst="star16">
            <a:avLst>
              <a:gd name="adj" fmla="val 3496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 name="Picture 2">
            <a:extLst>
              <a:ext uri="{FF2B5EF4-FFF2-40B4-BE49-F238E27FC236}">
                <a16:creationId xmlns:a16="http://schemas.microsoft.com/office/drawing/2014/main" id="{366CA882-0E1D-F378-F50F-C32825BC6CC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0400" y="316074"/>
            <a:ext cx="9220414" cy="815652"/>
          </a:xfrm>
          <a:prstGeom prst="rect">
            <a:avLst/>
          </a:prstGeom>
        </p:spPr>
      </p:pic>
    </p:spTree>
    <p:custDataLst>
      <p:tags r:id="rId2"/>
    </p:custDataLst>
    <p:extLst>
      <p:ext uri="{BB962C8B-B14F-4D97-AF65-F5344CB8AC3E}">
        <p14:creationId xmlns:p14="http://schemas.microsoft.com/office/powerpoint/2010/main" val="29076586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EBB8F0-C8DA-CC29-E9D2-A35946ADA1C9}"/>
              </a:ext>
            </a:extLst>
          </p:cNvPr>
          <p:cNvSpPr>
            <a:spLocks noGrp="1"/>
          </p:cNvSpPr>
          <p:nvPr>
            <p:ph type="title"/>
          </p:nvPr>
        </p:nvSpPr>
        <p:spPr/>
        <p:txBody>
          <a:bodyPr/>
          <a:lstStyle/>
          <a:p>
            <a:r>
              <a:rPr lang="en-US" altLang="zh-CN" dirty="0"/>
              <a:t>CNN-AD</a:t>
            </a:r>
            <a:endParaRPr lang="zh-CN" altLang="en-US" dirty="0"/>
          </a:p>
        </p:txBody>
      </p:sp>
      <p:grpSp>
        <p:nvGrpSpPr>
          <p:cNvPr id="11" name="组合 10">
            <a:extLst>
              <a:ext uri="{FF2B5EF4-FFF2-40B4-BE49-F238E27FC236}">
                <a16:creationId xmlns:a16="http://schemas.microsoft.com/office/drawing/2014/main" id="{BC13F5D5-CD33-45C3-EE10-DC3360C9F437}"/>
              </a:ext>
            </a:extLst>
          </p:cNvPr>
          <p:cNvGrpSpPr/>
          <p:nvPr/>
        </p:nvGrpSpPr>
        <p:grpSpPr>
          <a:xfrm>
            <a:off x="439648" y="1287173"/>
            <a:ext cx="5301024" cy="5003800"/>
            <a:chOff x="660400" y="1452070"/>
            <a:chExt cx="4619258" cy="4360260"/>
          </a:xfrm>
        </p:grpSpPr>
        <p:grpSp>
          <p:nvGrpSpPr>
            <p:cNvPr id="21" name="组合 20">
              <a:extLst>
                <a:ext uri="{FF2B5EF4-FFF2-40B4-BE49-F238E27FC236}">
                  <a16:creationId xmlns:a16="http://schemas.microsoft.com/office/drawing/2014/main" id="{07986C3F-C432-E825-E97C-EAB1C7680EC7}"/>
                </a:ext>
              </a:extLst>
            </p:cNvPr>
            <p:cNvGrpSpPr/>
            <p:nvPr/>
          </p:nvGrpSpPr>
          <p:grpSpPr>
            <a:xfrm>
              <a:off x="660400" y="1452070"/>
              <a:ext cx="4360260" cy="4360260"/>
              <a:chOff x="4351867" y="1896533"/>
              <a:chExt cx="914400" cy="914400"/>
            </a:xfrm>
          </p:grpSpPr>
          <p:sp>
            <p:nvSpPr>
              <p:cNvPr id="26" name="弧形 25">
                <a:extLst>
                  <a:ext uri="{FF2B5EF4-FFF2-40B4-BE49-F238E27FC236}">
                    <a16:creationId xmlns:a16="http://schemas.microsoft.com/office/drawing/2014/main" id="{12C80695-1C8C-E1D5-3D67-331A79CB72F6}"/>
                  </a:ext>
                </a:extLst>
              </p:cNvPr>
              <p:cNvSpPr/>
              <p:nvPr/>
            </p:nvSpPr>
            <p:spPr>
              <a:xfrm>
                <a:off x="4351867" y="1896533"/>
                <a:ext cx="914400" cy="914400"/>
              </a:xfrm>
              <a:prstGeom prst="arc">
                <a:avLst/>
              </a:prstGeom>
              <a:ln>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7" name="弧形 26">
                <a:extLst>
                  <a:ext uri="{FF2B5EF4-FFF2-40B4-BE49-F238E27FC236}">
                    <a16:creationId xmlns:a16="http://schemas.microsoft.com/office/drawing/2014/main" id="{642B3303-AEB4-3192-5ADA-19695CAE8169}"/>
                  </a:ext>
                </a:extLst>
              </p:cNvPr>
              <p:cNvSpPr/>
              <p:nvPr/>
            </p:nvSpPr>
            <p:spPr>
              <a:xfrm flipV="1">
                <a:off x="4351867" y="1896533"/>
                <a:ext cx="914400" cy="914400"/>
              </a:xfrm>
              <a:prstGeom prst="arc">
                <a:avLst/>
              </a:prstGeom>
              <a:ln>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sp>
          <p:nvSpPr>
            <p:cNvPr id="22" name="椭圆 21">
              <a:extLst>
                <a:ext uri="{FF2B5EF4-FFF2-40B4-BE49-F238E27FC236}">
                  <a16:creationId xmlns:a16="http://schemas.microsoft.com/office/drawing/2014/main" id="{52C1B3E9-3A3C-A76F-FD20-A925A8CC03F9}"/>
                </a:ext>
              </a:extLst>
            </p:cNvPr>
            <p:cNvSpPr/>
            <p:nvPr/>
          </p:nvSpPr>
          <p:spPr>
            <a:xfrm>
              <a:off x="3460206" y="1452070"/>
              <a:ext cx="273394" cy="27339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DA747956-C637-E970-EDC5-662A5F72201B}"/>
                </a:ext>
              </a:extLst>
            </p:cNvPr>
            <p:cNvSpPr/>
            <p:nvPr/>
          </p:nvSpPr>
          <p:spPr>
            <a:xfrm>
              <a:off x="4315140" y="2045589"/>
              <a:ext cx="409260" cy="40926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5C762BBF-AAAE-6069-8AC0-55D181ED96F5}"/>
                </a:ext>
              </a:extLst>
            </p:cNvPr>
            <p:cNvSpPr/>
            <p:nvPr/>
          </p:nvSpPr>
          <p:spPr>
            <a:xfrm>
              <a:off x="4517878" y="3994652"/>
              <a:ext cx="761780" cy="76178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AD695ED6-657F-CA29-90A2-7C4A548EBE02}"/>
                </a:ext>
              </a:extLst>
            </p:cNvPr>
            <p:cNvSpPr/>
            <p:nvPr/>
          </p:nvSpPr>
          <p:spPr>
            <a:xfrm>
              <a:off x="3587546" y="5542330"/>
              <a:ext cx="180320" cy="1803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 name="组合 6">
            <a:extLst>
              <a:ext uri="{FF2B5EF4-FFF2-40B4-BE49-F238E27FC236}">
                <a16:creationId xmlns:a16="http://schemas.microsoft.com/office/drawing/2014/main" id="{ABD0E5F7-02DA-83C5-88B5-249B49324B1E}"/>
              </a:ext>
            </a:extLst>
          </p:cNvPr>
          <p:cNvGrpSpPr/>
          <p:nvPr/>
        </p:nvGrpSpPr>
        <p:grpSpPr>
          <a:xfrm>
            <a:off x="5740672" y="1090630"/>
            <a:ext cx="4501466" cy="894146"/>
            <a:chOff x="6515101" y="1130300"/>
            <a:chExt cx="5003799" cy="1231237"/>
          </a:xfrm>
        </p:grpSpPr>
        <p:sp>
          <p:nvSpPr>
            <p:cNvPr id="13" name="矩形: 圆角 12">
              <a:extLst>
                <a:ext uri="{FF2B5EF4-FFF2-40B4-BE49-F238E27FC236}">
                  <a16:creationId xmlns:a16="http://schemas.microsoft.com/office/drawing/2014/main" id="{025F5BDC-DE38-02BF-CA38-7E162FE212C9}"/>
                </a:ext>
              </a:extLst>
            </p:cNvPr>
            <p:cNvSpPr/>
            <p:nvPr/>
          </p:nvSpPr>
          <p:spPr>
            <a:xfrm>
              <a:off x="6515101" y="1130300"/>
              <a:ext cx="5003799" cy="1231237"/>
            </a:xfrm>
            <a:prstGeom prst="roundRect">
              <a:avLst/>
            </a:prstGeom>
            <a:solidFill>
              <a:schemeClr val="tx2">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4" name="矩形 13">
              <a:extLst>
                <a:ext uri="{FF2B5EF4-FFF2-40B4-BE49-F238E27FC236}">
                  <a16:creationId xmlns:a16="http://schemas.microsoft.com/office/drawing/2014/main" id="{7CB8138E-5B24-3F60-CE05-01F1E4E883C6}"/>
                </a:ext>
              </a:extLst>
            </p:cNvPr>
            <p:cNvSpPr/>
            <p:nvPr/>
          </p:nvSpPr>
          <p:spPr>
            <a:xfrm>
              <a:off x="6720996" y="1248338"/>
              <a:ext cx="4589620" cy="100468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just">
                <a:lnSpc>
                  <a:spcPct val="130000"/>
                </a:lnSpc>
              </a:pPr>
              <a:r>
                <a:rPr kumimoji="1" lang="en-US" altLang="zh-CN" sz="1100" dirty="0">
                  <a:solidFill>
                    <a:schemeClr val="tx1"/>
                  </a:solidFill>
                </a:rPr>
                <a:t>The CNN_AD structure is inspired by the VGG architecture.</a:t>
              </a:r>
            </a:p>
            <a:p>
              <a:pPr algn="just">
                <a:lnSpc>
                  <a:spcPct val="130000"/>
                </a:lnSpc>
              </a:pPr>
              <a:r>
                <a:rPr kumimoji="1" lang="en-US" altLang="zh-CN" sz="1100" dirty="0">
                  <a:solidFill>
                    <a:schemeClr val="tx1"/>
                  </a:solidFill>
                </a:rPr>
                <a:t>It uses two (3x3) CNNs followed by </a:t>
              </a:r>
              <a:r>
                <a:rPr kumimoji="1" lang="en-US" altLang="zh-CN" sz="1100" dirty="0" err="1">
                  <a:solidFill>
                    <a:schemeClr val="tx1"/>
                  </a:solidFill>
                </a:rPr>
                <a:t>MaxPooling</a:t>
              </a:r>
              <a:r>
                <a:rPr kumimoji="1" lang="en-US" altLang="zh-CN" sz="1100" dirty="0">
                  <a:solidFill>
                    <a:schemeClr val="tx1"/>
                  </a:solidFill>
                </a:rPr>
                <a:t>, with </a:t>
              </a:r>
              <a:r>
                <a:rPr kumimoji="1" lang="en-US" altLang="zh-CN" sz="1100" dirty="0" err="1">
                  <a:solidFill>
                    <a:schemeClr val="tx1"/>
                  </a:solidFill>
                </a:rPr>
                <a:t>BatchNomalization</a:t>
              </a:r>
              <a:r>
                <a:rPr kumimoji="1" lang="en-US" altLang="zh-CN" sz="1100" dirty="0">
                  <a:solidFill>
                    <a:schemeClr val="tx1"/>
                  </a:solidFill>
                </a:rPr>
                <a:t> for complex feature learning.</a:t>
              </a:r>
            </a:p>
          </p:txBody>
        </p:sp>
      </p:grpSp>
      <p:grpSp>
        <p:nvGrpSpPr>
          <p:cNvPr id="8" name="组合 7">
            <a:extLst>
              <a:ext uri="{FF2B5EF4-FFF2-40B4-BE49-F238E27FC236}">
                <a16:creationId xmlns:a16="http://schemas.microsoft.com/office/drawing/2014/main" id="{53F976F5-F63B-94CB-77B4-310762EFA2B3}"/>
              </a:ext>
            </a:extLst>
          </p:cNvPr>
          <p:cNvGrpSpPr/>
          <p:nvPr/>
        </p:nvGrpSpPr>
        <p:grpSpPr>
          <a:xfrm>
            <a:off x="6333769" y="4632160"/>
            <a:ext cx="4681234" cy="894146"/>
            <a:chOff x="6515101" y="1130300"/>
            <a:chExt cx="5003799" cy="1704225"/>
          </a:xfrm>
        </p:grpSpPr>
        <p:sp>
          <p:nvSpPr>
            <p:cNvPr id="9" name="矩形: 圆角 8">
              <a:extLst>
                <a:ext uri="{FF2B5EF4-FFF2-40B4-BE49-F238E27FC236}">
                  <a16:creationId xmlns:a16="http://schemas.microsoft.com/office/drawing/2014/main" id="{7BD46B92-75DD-6CCE-936E-20E6B2F8B82F}"/>
                </a:ext>
              </a:extLst>
            </p:cNvPr>
            <p:cNvSpPr/>
            <p:nvPr/>
          </p:nvSpPr>
          <p:spPr>
            <a:xfrm>
              <a:off x="6515101" y="1130300"/>
              <a:ext cx="5003799" cy="1704225"/>
            </a:xfrm>
            <a:prstGeom prst="roundRect">
              <a:avLst/>
            </a:prstGeom>
            <a:solidFill>
              <a:schemeClr val="tx2">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0" name="矩形 9">
              <a:extLst>
                <a:ext uri="{FF2B5EF4-FFF2-40B4-BE49-F238E27FC236}">
                  <a16:creationId xmlns:a16="http://schemas.microsoft.com/office/drawing/2014/main" id="{2EE5D171-C66F-610C-98D4-1F37FBC884F6}"/>
                </a:ext>
              </a:extLst>
            </p:cNvPr>
            <p:cNvSpPr/>
            <p:nvPr/>
          </p:nvSpPr>
          <p:spPr>
            <a:xfrm>
              <a:off x="6720996" y="1248337"/>
              <a:ext cx="4589619" cy="13906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just">
                <a:lnSpc>
                  <a:spcPct val="130000"/>
                </a:lnSpc>
              </a:pPr>
              <a:r>
                <a:rPr kumimoji="1" lang="en-US" altLang="zh-CN" sz="1100" dirty="0">
                  <a:solidFill>
                    <a:schemeClr val="tx1"/>
                  </a:solidFill>
                </a:rPr>
                <a:t>It aim to </a:t>
              </a:r>
              <a:r>
                <a:rPr kumimoji="1" lang="en-US" altLang="zh-CN" sz="1100" dirty="0" err="1">
                  <a:solidFill>
                    <a:schemeClr val="tx1"/>
                  </a:solidFill>
                </a:rPr>
                <a:t>to</a:t>
              </a:r>
              <a:r>
                <a:rPr kumimoji="1" lang="en-US" altLang="zh-CN" sz="1100" dirty="0">
                  <a:solidFill>
                    <a:schemeClr val="tx1"/>
                  </a:solidFill>
                </a:rPr>
                <a:t> enhance early and accurate Alzheimer's diagnosis by integrating MRI scans using CNN-AD framework, dynamically prioritizing critical biomarkers through attention mechanisms</a:t>
              </a:r>
            </a:p>
          </p:txBody>
        </p:sp>
      </p:grpSp>
      <p:grpSp>
        <p:nvGrpSpPr>
          <p:cNvPr id="15" name="组合 14">
            <a:extLst>
              <a:ext uri="{FF2B5EF4-FFF2-40B4-BE49-F238E27FC236}">
                <a16:creationId xmlns:a16="http://schemas.microsoft.com/office/drawing/2014/main" id="{F108B68B-E94D-37D0-BA27-4BEA56A465AC}"/>
              </a:ext>
            </a:extLst>
          </p:cNvPr>
          <p:cNvGrpSpPr/>
          <p:nvPr/>
        </p:nvGrpSpPr>
        <p:grpSpPr>
          <a:xfrm>
            <a:off x="7148389" y="2981927"/>
            <a:ext cx="1721291" cy="894146"/>
            <a:chOff x="6515101" y="1130300"/>
            <a:chExt cx="5003799" cy="1231237"/>
          </a:xfrm>
        </p:grpSpPr>
        <p:sp>
          <p:nvSpPr>
            <p:cNvPr id="16" name="矩形: 圆角 15">
              <a:extLst>
                <a:ext uri="{FF2B5EF4-FFF2-40B4-BE49-F238E27FC236}">
                  <a16:creationId xmlns:a16="http://schemas.microsoft.com/office/drawing/2014/main" id="{A4E38754-A9E0-386A-03CA-A8BAFF60F342}"/>
                </a:ext>
              </a:extLst>
            </p:cNvPr>
            <p:cNvSpPr/>
            <p:nvPr/>
          </p:nvSpPr>
          <p:spPr>
            <a:xfrm>
              <a:off x="6515101" y="1130300"/>
              <a:ext cx="5003799" cy="1231237"/>
            </a:xfrm>
            <a:prstGeom prst="roundRect">
              <a:avLst/>
            </a:prstGeom>
            <a:solidFill>
              <a:schemeClr val="tx2">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7" name="矩形 16">
              <a:extLst>
                <a:ext uri="{FF2B5EF4-FFF2-40B4-BE49-F238E27FC236}">
                  <a16:creationId xmlns:a16="http://schemas.microsoft.com/office/drawing/2014/main" id="{8ED58E08-5667-7CD2-DD90-C37C071BD155}"/>
                </a:ext>
              </a:extLst>
            </p:cNvPr>
            <p:cNvSpPr/>
            <p:nvPr/>
          </p:nvSpPr>
          <p:spPr>
            <a:xfrm>
              <a:off x="6720995" y="1248338"/>
              <a:ext cx="4589621" cy="8582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30000"/>
                </a:lnSpc>
              </a:pPr>
              <a:r>
                <a:rPr kumimoji="1" lang="zh-CN" altLang="en-US" sz="1400" dirty="0">
                  <a:solidFill>
                    <a:schemeClr val="tx1"/>
                  </a:solidFill>
                </a:rPr>
                <a:t>𝑦𝑖</a:t>
              </a:r>
              <a:r>
                <a:rPr kumimoji="1" lang="en-US" altLang="zh-CN" sz="1400" dirty="0">
                  <a:solidFill>
                    <a:schemeClr val="tx1"/>
                  </a:solidFill>
                </a:rPr>
                <a:t>=ℎ(</a:t>
              </a:r>
              <a:r>
                <a:rPr kumimoji="1" lang="zh-CN" altLang="en-US" sz="1400" dirty="0">
                  <a:solidFill>
                    <a:schemeClr val="tx1"/>
                  </a:solidFill>
                </a:rPr>
                <a:t>𝑥𝑖</a:t>
              </a:r>
              <a:r>
                <a:rPr kumimoji="1" lang="en-US" altLang="zh-CN" sz="1400" dirty="0">
                  <a:solidFill>
                    <a:schemeClr val="tx1"/>
                  </a:solidFill>
                </a:rPr>
                <a:t>)+</a:t>
              </a:r>
              <a:r>
                <a:rPr kumimoji="1" lang="zh-CN" altLang="en-US" sz="1400" dirty="0">
                  <a:solidFill>
                    <a:schemeClr val="tx1"/>
                  </a:solidFill>
                </a:rPr>
                <a:t>𝐹</a:t>
              </a:r>
              <a:r>
                <a:rPr kumimoji="1" lang="en-US" altLang="zh-CN" sz="1400" dirty="0">
                  <a:solidFill>
                    <a:schemeClr val="tx1"/>
                  </a:solidFill>
                </a:rPr>
                <a:t>(</a:t>
              </a:r>
              <a:r>
                <a:rPr kumimoji="1" lang="zh-CN" altLang="en-US" sz="1400" dirty="0">
                  <a:solidFill>
                    <a:schemeClr val="tx1"/>
                  </a:solidFill>
                </a:rPr>
                <a:t>𝑥𝑖</a:t>
              </a:r>
              <a:r>
                <a:rPr kumimoji="1" lang="en-US" altLang="zh-CN" sz="1400" dirty="0">
                  <a:solidFill>
                    <a:schemeClr val="tx1"/>
                  </a:solidFill>
                </a:rPr>
                <a:t>,</a:t>
              </a:r>
              <a:r>
                <a:rPr kumimoji="1" lang="zh-CN" altLang="en-US" sz="1400" dirty="0">
                  <a:solidFill>
                    <a:schemeClr val="tx1"/>
                  </a:solidFill>
                </a:rPr>
                <a:t>𝑊𝑖</a:t>
              </a:r>
              <a:r>
                <a:rPr kumimoji="1" lang="en-US" altLang="zh-CN" sz="1400" dirty="0">
                  <a:solidFill>
                    <a:schemeClr val="tx1"/>
                  </a:solidFill>
                </a:rPr>
                <a:t>)</a:t>
              </a:r>
            </a:p>
            <a:p>
              <a:pPr algn="ctr">
                <a:lnSpc>
                  <a:spcPct val="130000"/>
                </a:lnSpc>
              </a:pPr>
              <a:r>
                <a:rPr kumimoji="1" lang="zh-CN" altLang="en-US" sz="1400" dirty="0">
                  <a:solidFill>
                    <a:schemeClr val="tx1"/>
                  </a:solidFill>
                </a:rPr>
                <a:t>𝑥𝑖</a:t>
              </a:r>
              <a:r>
                <a:rPr kumimoji="1" lang="en-US" altLang="zh-CN" sz="1400" dirty="0">
                  <a:solidFill>
                    <a:schemeClr val="tx1"/>
                  </a:solidFill>
                </a:rPr>
                <a:t>+1=</a:t>
              </a:r>
              <a:r>
                <a:rPr kumimoji="1" lang="zh-CN" altLang="en-US" sz="1400" dirty="0">
                  <a:solidFill>
                    <a:schemeClr val="tx1"/>
                  </a:solidFill>
                </a:rPr>
                <a:t>𝑓</a:t>
              </a:r>
              <a:r>
                <a:rPr kumimoji="1" lang="en-US" altLang="zh-CN" sz="1400" dirty="0">
                  <a:solidFill>
                    <a:schemeClr val="tx1"/>
                  </a:solidFill>
                </a:rPr>
                <a:t>(</a:t>
              </a:r>
              <a:r>
                <a:rPr kumimoji="1" lang="zh-CN" altLang="en-US" sz="1400" dirty="0">
                  <a:solidFill>
                    <a:schemeClr val="tx1"/>
                  </a:solidFill>
                </a:rPr>
                <a:t>𝑦𝑖</a:t>
              </a:r>
              <a:r>
                <a:rPr kumimoji="1" lang="en-US" altLang="zh-CN" sz="1400" dirty="0">
                  <a:solidFill>
                    <a:schemeClr val="tx1"/>
                  </a:solidFill>
                </a:rPr>
                <a:t>)</a:t>
              </a:r>
            </a:p>
          </p:txBody>
        </p:sp>
      </p:grpSp>
      <p:pic>
        <p:nvPicPr>
          <p:cNvPr id="5" name="图片 4">
            <a:extLst>
              <a:ext uri="{FF2B5EF4-FFF2-40B4-BE49-F238E27FC236}">
                <a16:creationId xmlns:a16="http://schemas.microsoft.com/office/drawing/2014/main" id="{61C6C84E-ED33-E368-376F-07D2B6E275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3189" y="1859391"/>
            <a:ext cx="4100272" cy="3817496"/>
          </a:xfrm>
          <a:prstGeom prst="rect">
            <a:avLst/>
          </a:prstGeom>
        </p:spPr>
      </p:pic>
      <p:sp>
        <p:nvSpPr>
          <p:cNvPr id="6" name="文本框 5">
            <a:extLst>
              <a:ext uri="{FF2B5EF4-FFF2-40B4-BE49-F238E27FC236}">
                <a16:creationId xmlns:a16="http://schemas.microsoft.com/office/drawing/2014/main" id="{1A35FB1A-A790-EF24-FD99-1097D78D4BAB}"/>
              </a:ext>
            </a:extLst>
          </p:cNvPr>
          <p:cNvSpPr txBox="1"/>
          <p:nvPr/>
        </p:nvSpPr>
        <p:spPr>
          <a:xfrm>
            <a:off x="666054" y="6338404"/>
            <a:ext cx="4200405" cy="307777"/>
          </a:xfrm>
          <a:prstGeom prst="rect">
            <a:avLst/>
          </a:prstGeom>
          <a:noFill/>
        </p:spPr>
        <p:txBody>
          <a:bodyPr wrap="square" rtlCol="0">
            <a:spAutoFit/>
          </a:bodyPr>
          <a:lstStyle/>
          <a:p>
            <a:r>
              <a:rPr lang="en-US" altLang="zh-CN" sz="1400" dirty="0"/>
              <a:t>Figure 3:The model architecture of the CNN-AD</a:t>
            </a:r>
            <a:endParaRPr lang="zh-CN" altLang="en-US" sz="1400" dirty="0"/>
          </a:p>
        </p:txBody>
      </p:sp>
    </p:spTree>
    <p:custDataLst>
      <p:tags r:id="rId1"/>
    </p:custDataLst>
    <p:extLst>
      <p:ext uri="{BB962C8B-B14F-4D97-AF65-F5344CB8AC3E}">
        <p14:creationId xmlns:p14="http://schemas.microsoft.com/office/powerpoint/2010/main" val="2104837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EBB8F0-C8DA-CC29-E9D2-A35946ADA1C9}"/>
              </a:ext>
            </a:extLst>
          </p:cNvPr>
          <p:cNvSpPr>
            <a:spLocks noGrp="1"/>
          </p:cNvSpPr>
          <p:nvPr>
            <p:ph type="title"/>
          </p:nvPr>
        </p:nvSpPr>
        <p:spPr/>
        <p:txBody>
          <a:bodyPr/>
          <a:lstStyle/>
          <a:p>
            <a:r>
              <a:rPr lang="en-US" altLang="zh-CN" dirty="0"/>
              <a:t>SE attention block</a:t>
            </a:r>
            <a:endParaRPr lang="zh-CN" altLang="en-US" dirty="0"/>
          </a:p>
        </p:txBody>
      </p:sp>
      <p:pic>
        <p:nvPicPr>
          <p:cNvPr id="7" name="图片 6">
            <a:extLst>
              <a:ext uri="{FF2B5EF4-FFF2-40B4-BE49-F238E27FC236}">
                <a16:creationId xmlns:a16="http://schemas.microsoft.com/office/drawing/2014/main" id="{477585DC-6A3C-CE52-03EF-F84996BCAE6F}"/>
              </a:ext>
            </a:extLst>
          </p:cNvPr>
          <p:cNvPicPr>
            <a:picLocks noChangeAspect="1"/>
          </p:cNvPicPr>
          <p:nvPr/>
        </p:nvPicPr>
        <p:blipFill>
          <a:blip r:embed="rId3"/>
          <a:stretch>
            <a:fillRect/>
          </a:stretch>
        </p:blipFill>
        <p:spPr>
          <a:xfrm>
            <a:off x="6383020" y="1176410"/>
            <a:ext cx="5241030" cy="2811128"/>
          </a:xfrm>
          <a:prstGeom prst="rect">
            <a:avLst/>
          </a:prstGeom>
        </p:spPr>
      </p:pic>
      <p:grpSp>
        <p:nvGrpSpPr>
          <p:cNvPr id="8" name="组合 7">
            <a:extLst>
              <a:ext uri="{FF2B5EF4-FFF2-40B4-BE49-F238E27FC236}">
                <a16:creationId xmlns:a16="http://schemas.microsoft.com/office/drawing/2014/main" id="{FF965858-49F9-6785-7DB8-C13B60F166F6}"/>
              </a:ext>
            </a:extLst>
          </p:cNvPr>
          <p:cNvGrpSpPr/>
          <p:nvPr/>
        </p:nvGrpSpPr>
        <p:grpSpPr>
          <a:xfrm>
            <a:off x="1243900" y="1854246"/>
            <a:ext cx="4208031" cy="1455455"/>
            <a:chOff x="6210379" y="1164147"/>
            <a:chExt cx="5259459" cy="426505"/>
          </a:xfrm>
        </p:grpSpPr>
        <p:sp>
          <p:nvSpPr>
            <p:cNvPr id="9" name="矩形: 圆角 8">
              <a:extLst>
                <a:ext uri="{FF2B5EF4-FFF2-40B4-BE49-F238E27FC236}">
                  <a16:creationId xmlns:a16="http://schemas.microsoft.com/office/drawing/2014/main" id="{604F1169-EFFF-9EA4-1C4E-1215D096E566}"/>
                </a:ext>
              </a:extLst>
            </p:cNvPr>
            <p:cNvSpPr/>
            <p:nvPr/>
          </p:nvSpPr>
          <p:spPr>
            <a:xfrm>
              <a:off x="6210379" y="1164147"/>
              <a:ext cx="5259459" cy="426505"/>
            </a:xfrm>
            <a:prstGeom prst="roundRect">
              <a:avLst/>
            </a:prstGeom>
            <a:solidFill>
              <a:schemeClr val="tx2">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82CDF188-6686-FA96-B2DC-79410CAF2D9B}"/>
                </a:ext>
              </a:extLst>
            </p:cNvPr>
            <p:cNvSpPr/>
            <p:nvPr/>
          </p:nvSpPr>
          <p:spPr>
            <a:xfrm>
              <a:off x="6469640" y="1224635"/>
              <a:ext cx="4779820" cy="3195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p>
              <a:pPr algn="just">
                <a:lnSpc>
                  <a:spcPct val="130000"/>
                </a:lnSpc>
              </a:pPr>
              <a:r>
                <a:rPr kumimoji="1" lang="en-US" altLang="zh-CN" sz="1100" dirty="0">
                  <a:solidFill>
                    <a:schemeClr val="tx1"/>
                  </a:solidFill>
                </a:rPr>
                <a:t>CBAM: Convolutional Block Attention Module, it combining </a:t>
              </a:r>
              <a:r>
                <a:rPr kumimoji="1" lang="en-US" altLang="zh-CN" sz="1100" b="1" dirty="0">
                  <a:solidFill>
                    <a:schemeClr val="tx1"/>
                  </a:solidFill>
                </a:rPr>
                <a:t>Channel Attention Module </a:t>
              </a:r>
              <a:r>
                <a:rPr kumimoji="1" lang="en-US" altLang="zh-CN" sz="1100" dirty="0">
                  <a:solidFill>
                    <a:schemeClr val="tx1"/>
                  </a:solidFill>
                </a:rPr>
                <a:t>(CAM) for channel-wise feature weighting and </a:t>
              </a:r>
              <a:r>
                <a:rPr kumimoji="1" lang="en-US" altLang="zh-CN" sz="1100" b="1" dirty="0">
                  <a:solidFill>
                    <a:schemeClr val="tx1"/>
                  </a:solidFill>
                </a:rPr>
                <a:t>Spatial Attention Module</a:t>
              </a:r>
              <a:r>
                <a:rPr kumimoji="1" lang="en-US" altLang="zh-CN" sz="1100" dirty="0">
                  <a:solidFill>
                    <a:schemeClr val="tx1"/>
                  </a:solidFill>
                </a:rPr>
                <a:t> (SAM) for spatial feature weighting. </a:t>
              </a:r>
            </a:p>
          </p:txBody>
        </p:sp>
      </p:grpSp>
      <p:grpSp>
        <p:nvGrpSpPr>
          <p:cNvPr id="15" name="组合 14">
            <a:extLst>
              <a:ext uri="{FF2B5EF4-FFF2-40B4-BE49-F238E27FC236}">
                <a16:creationId xmlns:a16="http://schemas.microsoft.com/office/drawing/2014/main" id="{5BCA1C38-C06A-AFBA-8F15-CF6A911D2156}"/>
              </a:ext>
            </a:extLst>
          </p:cNvPr>
          <p:cNvGrpSpPr/>
          <p:nvPr/>
        </p:nvGrpSpPr>
        <p:grpSpPr>
          <a:xfrm>
            <a:off x="6982070" y="4709197"/>
            <a:ext cx="4536830" cy="1139409"/>
            <a:chOff x="6030888" y="1117354"/>
            <a:chExt cx="5476343" cy="557706"/>
          </a:xfrm>
        </p:grpSpPr>
        <p:sp>
          <p:nvSpPr>
            <p:cNvPr id="16" name="矩形: 圆角 15">
              <a:extLst>
                <a:ext uri="{FF2B5EF4-FFF2-40B4-BE49-F238E27FC236}">
                  <a16:creationId xmlns:a16="http://schemas.microsoft.com/office/drawing/2014/main" id="{0F997CB2-F064-9136-9DD3-38A4250CA19A}"/>
                </a:ext>
              </a:extLst>
            </p:cNvPr>
            <p:cNvSpPr/>
            <p:nvPr/>
          </p:nvSpPr>
          <p:spPr>
            <a:xfrm>
              <a:off x="6030888" y="1117354"/>
              <a:ext cx="5476343" cy="557706"/>
            </a:xfrm>
            <a:prstGeom prst="roundRect">
              <a:avLst/>
            </a:prstGeom>
            <a:solidFill>
              <a:schemeClr val="tx2">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a:extLst>
                <a:ext uri="{FF2B5EF4-FFF2-40B4-BE49-F238E27FC236}">
                  <a16:creationId xmlns:a16="http://schemas.microsoft.com/office/drawing/2014/main" id="{E0B7BE4F-62F9-460E-A435-AA59CA0B705D}"/>
                </a:ext>
              </a:extLst>
            </p:cNvPr>
            <p:cNvSpPr/>
            <p:nvPr/>
          </p:nvSpPr>
          <p:spPr>
            <a:xfrm>
              <a:off x="6260130" y="1163786"/>
              <a:ext cx="5034839" cy="4648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p>
              <a:pPr algn="just">
                <a:lnSpc>
                  <a:spcPct val="130000"/>
                </a:lnSpc>
              </a:pPr>
              <a:r>
                <a:rPr kumimoji="1" lang="en-US" altLang="zh-CN" sz="1100" b="1" dirty="0">
                  <a:solidFill>
                    <a:schemeClr val="tx1"/>
                  </a:solidFill>
                </a:rPr>
                <a:t>First row: </a:t>
              </a:r>
              <a:r>
                <a:rPr kumimoji="1" lang="en-US" altLang="zh-CN" sz="1100" dirty="0">
                  <a:solidFill>
                    <a:schemeClr val="tx1"/>
                  </a:solidFill>
                </a:rPr>
                <a:t>original medical images of breast tissue slices.</a:t>
              </a:r>
            </a:p>
            <a:p>
              <a:pPr algn="just">
                <a:lnSpc>
                  <a:spcPct val="130000"/>
                </a:lnSpc>
              </a:pPr>
              <a:r>
                <a:rPr kumimoji="1" lang="en-US" altLang="zh-CN" sz="1100" b="1" dirty="0">
                  <a:solidFill>
                    <a:schemeClr val="tx1"/>
                  </a:solidFill>
                </a:rPr>
                <a:t>Second row: </a:t>
              </a:r>
              <a:r>
                <a:rPr kumimoji="1" lang="en-US" altLang="zh-CN" sz="1100" dirty="0">
                  <a:solidFill>
                    <a:schemeClr val="tx1"/>
                  </a:solidFill>
                </a:rPr>
                <a:t>accompanying Grad-CAM heatmaps shows below.</a:t>
              </a:r>
            </a:p>
            <a:p>
              <a:pPr algn="just">
                <a:lnSpc>
                  <a:spcPct val="130000"/>
                </a:lnSpc>
              </a:pPr>
              <a:r>
                <a:rPr kumimoji="1" lang="en-US" altLang="zh-CN" sz="1100" b="1" dirty="0">
                  <a:solidFill>
                    <a:schemeClr val="tx1"/>
                  </a:solidFill>
                </a:rPr>
                <a:t>Yellow/Green:</a:t>
              </a:r>
              <a:r>
                <a:rPr kumimoji="1" lang="en-US" altLang="zh-CN" sz="1100" dirty="0">
                  <a:solidFill>
                    <a:schemeClr val="tx1"/>
                  </a:solidFill>
                </a:rPr>
                <a:t> crucial areas higher model attention and </a:t>
              </a:r>
            </a:p>
            <a:p>
              <a:pPr algn="just">
                <a:lnSpc>
                  <a:spcPct val="130000"/>
                </a:lnSpc>
              </a:pPr>
              <a:r>
                <a:rPr kumimoji="1" lang="en-US" altLang="zh-CN" sz="1100" b="1" dirty="0">
                  <a:solidFill>
                    <a:schemeClr val="tx1"/>
                  </a:solidFill>
                </a:rPr>
                <a:t>Blue/Black: </a:t>
              </a:r>
              <a:r>
                <a:rPr kumimoji="1" lang="en-US" altLang="zh-CN" sz="1100" dirty="0">
                  <a:solidFill>
                    <a:schemeClr val="tx1"/>
                  </a:solidFill>
                </a:rPr>
                <a:t>as less important.</a:t>
              </a:r>
            </a:p>
          </p:txBody>
        </p:sp>
      </p:grpSp>
      <p:pic>
        <p:nvPicPr>
          <p:cNvPr id="3" name="图片 2">
            <a:extLst>
              <a:ext uri="{FF2B5EF4-FFF2-40B4-BE49-F238E27FC236}">
                <a16:creationId xmlns:a16="http://schemas.microsoft.com/office/drawing/2014/main" id="{221F8632-3647-C733-50F4-8FB54F975961}"/>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677871" y="3548300"/>
            <a:ext cx="3079479" cy="2611456"/>
          </a:xfrm>
          <a:prstGeom prst="rect">
            <a:avLst/>
          </a:prstGeom>
          <a:noFill/>
          <a:ln>
            <a:noFill/>
          </a:ln>
        </p:spPr>
      </p:pic>
      <p:sp>
        <p:nvSpPr>
          <p:cNvPr id="4" name="文本框 3">
            <a:extLst>
              <a:ext uri="{FF2B5EF4-FFF2-40B4-BE49-F238E27FC236}">
                <a16:creationId xmlns:a16="http://schemas.microsoft.com/office/drawing/2014/main" id="{FAD3BEE5-21AC-958F-4DB8-01AF69E10161}"/>
              </a:ext>
            </a:extLst>
          </p:cNvPr>
          <p:cNvSpPr txBox="1"/>
          <p:nvPr/>
        </p:nvSpPr>
        <p:spPr>
          <a:xfrm>
            <a:off x="1003821" y="6316977"/>
            <a:ext cx="4719299" cy="307777"/>
          </a:xfrm>
          <a:prstGeom prst="rect">
            <a:avLst/>
          </a:prstGeom>
          <a:noFill/>
        </p:spPr>
        <p:txBody>
          <a:bodyPr wrap="square" rtlCol="0">
            <a:spAutoFit/>
          </a:bodyPr>
          <a:lstStyle/>
          <a:p>
            <a:r>
              <a:rPr lang="en-US" altLang="zh-CN" sz="1400" dirty="0"/>
              <a:t>Figure 4:The architecture of the SE attention mechanism</a:t>
            </a:r>
            <a:endParaRPr lang="zh-CN" altLang="en-US" sz="1400" dirty="0"/>
          </a:p>
        </p:txBody>
      </p:sp>
    </p:spTree>
    <p:custDataLst>
      <p:tags r:id="rId1"/>
    </p:custDataLst>
    <p:extLst>
      <p:ext uri="{BB962C8B-B14F-4D97-AF65-F5344CB8AC3E}">
        <p14:creationId xmlns:p14="http://schemas.microsoft.com/office/powerpoint/2010/main" val="18910554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EBB8F0-C8DA-CC29-E9D2-A35946ADA1C9}"/>
              </a:ext>
            </a:extLst>
          </p:cNvPr>
          <p:cNvSpPr>
            <a:spLocks noGrp="1"/>
          </p:cNvSpPr>
          <p:nvPr>
            <p:ph type="title"/>
          </p:nvPr>
        </p:nvSpPr>
        <p:spPr/>
        <p:txBody>
          <a:bodyPr/>
          <a:lstStyle/>
          <a:p>
            <a:r>
              <a:rPr lang="en-US" altLang="zh-CN" dirty="0"/>
              <a:t>Proposed Structure</a:t>
            </a:r>
            <a:endParaRPr lang="zh-CN" altLang="en-US" dirty="0"/>
          </a:p>
        </p:txBody>
      </p:sp>
      <p:grpSp>
        <p:nvGrpSpPr>
          <p:cNvPr id="11" name="组合 10">
            <a:extLst>
              <a:ext uri="{FF2B5EF4-FFF2-40B4-BE49-F238E27FC236}">
                <a16:creationId xmlns:a16="http://schemas.microsoft.com/office/drawing/2014/main" id="{BC13F5D5-CD33-45C3-EE10-DC3360C9F437}"/>
              </a:ext>
            </a:extLst>
          </p:cNvPr>
          <p:cNvGrpSpPr/>
          <p:nvPr/>
        </p:nvGrpSpPr>
        <p:grpSpPr>
          <a:xfrm>
            <a:off x="439648" y="1287173"/>
            <a:ext cx="5301024" cy="5003800"/>
            <a:chOff x="660400" y="1452070"/>
            <a:chExt cx="4619258" cy="4360260"/>
          </a:xfrm>
        </p:grpSpPr>
        <p:grpSp>
          <p:nvGrpSpPr>
            <p:cNvPr id="21" name="组合 20">
              <a:extLst>
                <a:ext uri="{FF2B5EF4-FFF2-40B4-BE49-F238E27FC236}">
                  <a16:creationId xmlns:a16="http://schemas.microsoft.com/office/drawing/2014/main" id="{07986C3F-C432-E825-E97C-EAB1C7680EC7}"/>
                </a:ext>
              </a:extLst>
            </p:cNvPr>
            <p:cNvGrpSpPr/>
            <p:nvPr/>
          </p:nvGrpSpPr>
          <p:grpSpPr>
            <a:xfrm>
              <a:off x="660400" y="1452070"/>
              <a:ext cx="4360260" cy="4360260"/>
              <a:chOff x="4351867" y="1896533"/>
              <a:chExt cx="914400" cy="914400"/>
            </a:xfrm>
          </p:grpSpPr>
          <p:sp>
            <p:nvSpPr>
              <p:cNvPr id="26" name="弧形 25">
                <a:extLst>
                  <a:ext uri="{FF2B5EF4-FFF2-40B4-BE49-F238E27FC236}">
                    <a16:creationId xmlns:a16="http://schemas.microsoft.com/office/drawing/2014/main" id="{12C80695-1C8C-E1D5-3D67-331A79CB72F6}"/>
                  </a:ext>
                </a:extLst>
              </p:cNvPr>
              <p:cNvSpPr/>
              <p:nvPr/>
            </p:nvSpPr>
            <p:spPr>
              <a:xfrm>
                <a:off x="4351867" y="1896533"/>
                <a:ext cx="914400" cy="914400"/>
              </a:xfrm>
              <a:prstGeom prst="arc">
                <a:avLst/>
              </a:prstGeom>
              <a:ln>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7" name="弧形 26">
                <a:extLst>
                  <a:ext uri="{FF2B5EF4-FFF2-40B4-BE49-F238E27FC236}">
                    <a16:creationId xmlns:a16="http://schemas.microsoft.com/office/drawing/2014/main" id="{642B3303-AEB4-3192-5ADA-19695CAE8169}"/>
                  </a:ext>
                </a:extLst>
              </p:cNvPr>
              <p:cNvSpPr/>
              <p:nvPr/>
            </p:nvSpPr>
            <p:spPr>
              <a:xfrm flipV="1">
                <a:off x="4351867" y="1896533"/>
                <a:ext cx="914400" cy="914400"/>
              </a:xfrm>
              <a:prstGeom prst="arc">
                <a:avLst/>
              </a:prstGeom>
              <a:ln>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sp>
          <p:nvSpPr>
            <p:cNvPr id="22" name="椭圆 21">
              <a:extLst>
                <a:ext uri="{FF2B5EF4-FFF2-40B4-BE49-F238E27FC236}">
                  <a16:creationId xmlns:a16="http://schemas.microsoft.com/office/drawing/2014/main" id="{52C1B3E9-3A3C-A76F-FD20-A925A8CC03F9}"/>
                </a:ext>
              </a:extLst>
            </p:cNvPr>
            <p:cNvSpPr/>
            <p:nvPr/>
          </p:nvSpPr>
          <p:spPr>
            <a:xfrm>
              <a:off x="3460206" y="1452070"/>
              <a:ext cx="273394" cy="27339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DA747956-C637-E970-EDC5-662A5F72201B}"/>
                </a:ext>
              </a:extLst>
            </p:cNvPr>
            <p:cNvSpPr/>
            <p:nvPr/>
          </p:nvSpPr>
          <p:spPr>
            <a:xfrm>
              <a:off x="4315140" y="2045589"/>
              <a:ext cx="409260" cy="40926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5C762BBF-AAAE-6069-8AC0-55D181ED96F5}"/>
                </a:ext>
              </a:extLst>
            </p:cNvPr>
            <p:cNvSpPr/>
            <p:nvPr/>
          </p:nvSpPr>
          <p:spPr>
            <a:xfrm>
              <a:off x="4517878" y="3994652"/>
              <a:ext cx="761780" cy="76178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AD695ED6-657F-CA29-90A2-7C4A548EBE02}"/>
                </a:ext>
              </a:extLst>
            </p:cNvPr>
            <p:cNvSpPr/>
            <p:nvPr/>
          </p:nvSpPr>
          <p:spPr>
            <a:xfrm>
              <a:off x="3587546" y="5542330"/>
              <a:ext cx="180320" cy="1803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a:extLst>
              <a:ext uri="{FF2B5EF4-FFF2-40B4-BE49-F238E27FC236}">
                <a16:creationId xmlns:a16="http://schemas.microsoft.com/office/drawing/2014/main" id="{1716AB29-1D0C-88E4-27C8-D569CF16F03C}"/>
              </a:ext>
            </a:extLst>
          </p:cNvPr>
          <p:cNvGrpSpPr/>
          <p:nvPr/>
        </p:nvGrpSpPr>
        <p:grpSpPr>
          <a:xfrm>
            <a:off x="5740672" y="1090630"/>
            <a:ext cx="3769088" cy="421178"/>
            <a:chOff x="6515101" y="1130300"/>
            <a:chExt cx="5003799" cy="1231237"/>
          </a:xfrm>
        </p:grpSpPr>
        <p:sp>
          <p:nvSpPr>
            <p:cNvPr id="6" name="矩形: 圆角 5">
              <a:extLst>
                <a:ext uri="{FF2B5EF4-FFF2-40B4-BE49-F238E27FC236}">
                  <a16:creationId xmlns:a16="http://schemas.microsoft.com/office/drawing/2014/main" id="{18B60AE4-5E35-9537-95BA-647A7BB3E1DD}"/>
                </a:ext>
              </a:extLst>
            </p:cNvPr>
            <p:cNvSpPr/>
            <p:nvPr/>
          </p:nvSpPr>
          <p:spPr>
            <a:xfrm>
              <a:off x="6515101" y="1130300"/>
              <a:ext cx="5003799" cy="1231237"/>
            </a:xfrm>
            <a:prstGeom prst="roundRect">
              <a:avLst/>
            </a:prstGeom>
            <a:solidFill>
              <a:schemeClr val="tx2">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7" name="矩形 6">
              <a:extLst>
                <a:ext uri="{FF2B5EF4-FFF2-40B4-BE49-F238E27FC236}">
                  <a16:creationId xmlns:a16="http://schemas.microsoft.com/office/drawing/2014/main" id="{A6115A65-FD81-A40E-BEEC-771B57CEFC85}"/>
                </a:ext>
              </a:extLst>
            </p:cNvPr>
            <p:cNvSpPr/>
            <p:nvPr/>
          </p:nvSpPr>
          <p:spPr>
            <a:xfrm>
              <a:off x="6720995" y="1248338"/>
              <a:ext cx="4589621" cy="8463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just">
                <a:lnSpc>
                  <a:spcPct val="130000"/>
                </a:lnSpc>
              </a:pPr>
              <a:r>
                <a:rPr kumimoji="1" lang="en-US" altLang="zh-CN" sz="1100" dirty="0">
                  <a:solidFill>
                    <a:schemeClr val="tx1"/>
                  </a:solidFill>
                </a:rPr>
                <a:t>The Multimodal model mainly have two pathways. </a:t>
              </a:r>
            </a:p>
          </p:txBody>
        </p:sp>
      </p:grpSp>
      <p:grpSp>
        <p:nvGrpSpPr>
          <p:cNvPr id="28" name="组合 27">
            <a:extLst>
              <a:ext uri="{FF2B5EF4-FFF2-40B4-BE49-F238E27FC236}">
                <a16:creationId xmlns:a16="http://schemas.microsoft.com/office/drawing/2014/main" id="{AAB7EC49-52B3-6018-F2A4-422CDBA41530}"/>
              </a:ext>
            </a:extLst>
          </p:cNvPr>
          <p:cNvGrpSpPr/>
          <p:nvPr/>
        </p:nvGrpSpPr>
        <p:grpSpPr>
          <a:xfrm>
            <a:off x="6090768" y="2203123"/>
            <a:ext cx="4681234" cy="698978"/>
            <a:chOff x="6515101" y="1130300"/>
            <a:chExt cx="5003799" cy="1704225"/>
          </a:xfrm>
        </p:grpSpPr>
        <p:sp>
          <p:nvSpPr>
            <p:cNvPr id="29" name="矩形: 圆角 28">
              <a:extLst>
                <a:ext uri="{FF2B5EF4-FFF2-40B4-BE49-F238E27FC236}">
                  <a16:creationId xmlns:a16="http://schemas.microsoft.com/office/drawing/2014/main" id="{F271C1E0-0DAD-C453-3B83-83987F679C68}"/>
                </a:ext>
              </a:extLst>
            </p:cNvPr>
            <p:cNvSpPr/>
            <p:nvPr/>
          </p:nvSpPr>
          <p:spPr>
            <a:xfrm>
              <a:off x="6515101" y="1130300"/>
              <a:ext cx="5003799" cy="1704225"/>
            </a:xfrm>
            <a:prstGeom prst="roundRect">
              <a:avLst/>
            </a:prstGeom>
            <a:solidFill>
              <a:schemeClr val="tx2">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30" name="矩形 29">
              <a:extLst>
                <a:ext uri="{FF2B5EF4-FFF2-40B4-BE49-F238E27FC236}">
                  <a16:creationId xmlns:a16="http://schemas.microsoft.com/office/drawing/2014/main" id="{AC78BD68-EC63-147F-03FC-27B56418E04C}"/>
                </a:ext>
              </a:extLst>
            </p:cNvPr>
            <p:cNvSpPr/>
            <p:nvPr/>
          </p:nvSpPr>
          <p:spPr>
            <a:xfrm>
              <a:off x="6720996" y="1248337"/>
              <a:ext cx="4589619" cy="1242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just">
                <a:lnSpc>
                  <a:spcPct val="130000"/>
                </a:lnSpc>
              </a:pPr>
              <a:r>
                <a:rPr kumimoji="1" lang="en-US" altLang="zh-CN" sz="1100" b="1" dirty="0">
                  <a:solidFill>
                    <a:schemeClr val="tx1"/>
                  </a:solidFill>
                </a:rPr>
                <a:t>First branch: </a:t>
              </a:r>
              <a:r>
                <a:rPr kumimoji="1" lang="en-US" altLang="zh-CN" sz="1100" dirty="0">
                  <a:solidFill>
                    <a:schemeClr val="tx1"/>
                  </a:solidFill>
                </a:rPr>
                <a:t>CNN_AD and SE Attention blocks loops for deep learning and attention crucial features.</a:t>
              </a:r>
            </a:p>
          </p:txBody>
        </p:sp>
      </p:grpSp>
      <p:grpSp>
        <p:nvGrpSpPr>
          <p:cNvPr id="31" name="组合 30">
            <a:extLst>
              <a:ext uri="{FF2B5EF4-FFF2-40B4-BE49-F238E27FC236}">
                <a16:creationId xmlns:a16="http://schemas.microsoft.com/office/drawing/2014/main" id="{74926CBD-FBE7-5A79-1350-99AC46F924A3}"/>
              </a:ext>
            </a:extLst>
          </p:cNvPr>
          <p:cNvGrpSpPr/>
          <p:nvPr/>
        </p:nvGrpSpPr>
        <p:grpSpPr>
          <a:xfrm>
            <a:off x="6096000" y="3540616"/>
            <a:ext cx="4681234" cy="698978"/>
            <a:chOff x="6515101" y="1130300"/>
            <a:chExt cx="5003799" cy="1704225"/>
          </a:xfrm>
        </p:grpSpPr>
        <p:sp>
          <p:nvSpPr>
            <p:cNvPr id="32" name="矩形: 圆角 31">
              <a:extLst>
                <a:ext uri="{FF2B5EF4-FFF2-40B4-BE49-F238E27FC236}">
                  <a16:creationId xmlns:a16="http://schemas.microsoft.com/office/drawing/2014/main" id="{9C55DDEB-0CC0-FC4C-54C8-6E27E608EF2B}"/>
                </a:ext>
              </a:extLst>
            </p:cNvPr>
            <p:cNvSpPr/>
            <p:nvPr/>
          </p:nvSpPr>
          <p:spPr>
            <a:xfrm>
              <a:off x="6515101" y="1130300"/>
              <a:ext cx="5003799" cy="1704225"/>
            </a:xfrm>
            <a:prstGeom prst="roundRect">
              <a:avLst/>
            </a:prstGeom>
            <a:solidFill>
              <a:schemeClr val="tx2">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33" name="矩形 32">
              <a:extLst>
                <a:ext uri="{FF2B5EF4-FFF2-40B4-BE49-F238E27FC236}">
                  <a16:creationId xmlns:a16="http://schemas.microsoft.com/office/drawing/2014/main" id="{E3383299-F9A9-C4CF-9587-2BEE002B4151}"/>
                </a:ext>
              </a:extLst>
            </p:cNvPr>
            <p:cNvSpPr/>
            <p:nvPr/>
          </p:nvSpPr>
          <p:spPr>
            <a:xfrm>
              <a:off x="6720996" y="1248337"/>
              <a:ext cx="4589619" cy="1242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just">
                <a:lnSpc>
                  <a:spcPct val="130000"/>
                </a:lnSpc>
              </a:pPr>
              <a:r>
                <a:rPr kumimoji="1" lang="en-US" altLang="zh-CN" sz="1100" b="1" dirty="0">
                  <a:solidFill>
                    <a:schemeClr val="tx1"/>
                  </a:solidFill>
                </a:rPr>
                <a:t>Second branch: </a:t>
              </a:r>
              <a:r>
                <a:rPr kumimoji="1" lang="en-US" altLang="zh-CN" sz="1100" dirty="0">
                  <a:solidFill>
                    <a:schemeClr val="tx1"/>
                  </a:solidFill>
                </a:rPr>
                <a:t>Simple-MLP path implement the learning of clinical medical data and the extraction of features</a:t>
              </a:r>
            </a:p>
          </p:txBody>
        </p:sp>
      </p:grpSp>
      <p:grpSp>
        <p:nvGrpSpPr>
          <p:cNvPr id="34" name="组合 33">
            <a:extLst>
              <a:ext uri="{FF2B5EF4-FFF2-40B4-BE49-F238E27FC236}">
                <a16:creationId xmlns:a16="http://schemas.microsoft.com/office/drawing/2014/main" id="{AC1F7998-2C25-02FF-764B-26529CBBCAD4}"/>
              </a:ext>
            </a:extLst>
          </p:cNvPr>
          <p:cNvGrpSpPr/>
          <p:nvPr/>
        </p:nvGrpSpPr>
        <p:grpSpPr>
          <a:xfrm>
            <a:off x="5895761" y="4961140"/>
            <a:ext cx="4149207" cy="765852"/>
            <a:chOff x="6515101" y="1130300"/>
            <a:chExt cx="5003799" cy="1704225"/>
          </a:xfrm>
        </p:grpSpPr>
        <p:sp>
          <p:nvSpPr>
            <p:cNvPr id="35" name="矩形: 圆角 34">
              <a:extLst>
                <a:ext uri="{FF2B5EF4-FFF2-40B4-BE49-F238E27FC236}">
                  <a16:creationId xmlns:a16="http://schemas.microsoft.com/office/drawing/2014/main" id="{9CEC36E9-D40C-C425-88BB-9E1474AEBA19}"/>
                </a:ext>
              </a:extLst>
            </p:cNvPr>
            <p:cNvSpPr/>
            <p:nvPr/>
          </p:nvSpPr>
          <p:spPr>
            <a:xfrm>
              <a:off x="6515101" y="1130300"/>
              <a:ext cx="5003799" cy="1704225"/>
            </a:xfrm>
            <a:prstGeom prst="roundRect">
              <a:avLst/>
            </a:prstGeom>
            <a:solidFill>
              <a:schemeClr val="tx2">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36" name="矩形 35">
              <a:extLst>
                <a:ext uri="{FF2B5EF4-FFF2-40B4-BE49-F238E27FC236}">
                  <a16:creationId xmlns:a16="http://schemas.microsoft.com/office/drawing/2014/main" id="{722EF70E-F916-A6E3-2E02-33A6CBCF7D79}"/>
                </a:ext>
              </a:extLst>
            </p:cNvPr>
            <p:cNvSpPr/>
            <p:nvPr/>
          </p:nvSpPr>
          <p:spPr>
            <a:xfrm>
              <a:off x="6720995" y="1248337"/>
              <a:ext cx="4589619" cy="11339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just">
                <a:lnSpc>
                  <a:spcPct val="130000"/>
                </a:lnSpc>
              </a:pPr>
              <a:r>
                <a:rPr kumimoji="1" lang="en-US" altLang="zh-CN" sz="1100" dirty="0">
                  <a:solidFill>
                    <a:schemeClr val="tx1"/>
                  </a:solidFill>
                </a:rPr>
                <a:t>Enhances feature extraction, attention, and robustness. Effective for complex classification tasks.</a:t>
              </a:r>
            </a:p>
          </p:txBody>
        </p:sp>
      </p:grpSp>
      <p:pic>
        <p:nvPicPr>
          <p:cNvPr id="8" name="图片 7">
            <a:extLst>
              <a:ext uri="{FF2B5EF4-FFF2-40B4-BE49-F238E27FC236}">
                <a16:creationId xmlns:a16="http://schemas.microsoft.com/office/drawing/2014/main" id="{7F1D08DB-2AF5-01A8-9EFE-F6E51D4FFF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7090" y="1859391"/>
            <a:ext cx="2698662" cy="3940998"/>
          </a:xfrm>
          <a:prstGeom prst="rect">
            <a:avLst/>
          </a:prstGeom>
        </p:spPr>
      </p:pic>
      <p:sp>
        <p:nvSpPr>
          <p:cNvPr id="9" name="文本框 8">
            <a:extLst>
              <a:ext uri="{FF2B5EF4-FFF2-40B4-BE49-F238E27FC236}">
                <a16:creationId xmlns:a16="http://schemas.microsoft.com/office/drawing/2014/main" id="{D1288569-2216-1175-B734-CB046F1C80E1}"/>
              </a:ext>
            </a:extLst>
          </p:cNvPr>
          <p:cNvSpPr txBox="1"/>
          <p:nvPr/>
        </p:nvSpPr>
        <p:spPr>
          <a:xfrm>
            <a:off x="301144" y="6339385"/>
            <a:ext cx="6025516" cy="307777"/>
          </a:xfrm>
          <a:prstGeom prst="rect">
            <a:avLst/>
          </a:prstGeom>
          <a:noFill/>
        </p:spPr>
        <p:txBody>
          <a:bodyPr wrap="square" rtlCol="0">
            <a:spAutoFit/>
          </a:bodyPr>
          <a:lstStyle/>
          <a:p>
            <a:r>
              <a:rPr lang="en-US" altLang="zh-CN" sz="1400" dirty="0"/>
              <a:t>Figure 5:The architecture of the MRI and Clinical medical data multimodal</a:t>
            </a:r>
            <a:endParaRPr lang="zh-CN" altLang="en-US" sz="1400" dirty="0"/>
          </a:p>
        </p:txBody>
      </p:sp>
    </p:spTree>
    <p:custDataLst>
      <p:tags r:id="rId1"/>
    </p:custDataLst>
    <p:extLst>
      <p:ext uri="{BB962C8B-B14F-4D97-AF65-F5344CB8AC3E}">
        <p14:creationId xmlns:p14="http://schemas.microsoft.com/office/powerpoint/2010/main" val="3907108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fade">
                                      <p:cBhvr>
                                        <p:cTn id="12" dur="500"/>
                                        <p:tgtEl>
                                          <p:spTgt spid="3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4"/>
                                        </p:tgtEl>
                                        <p:attrNameLst>
                                          <p:attrName>style.visibility</p:attrName>
                                        </p:attrNameLst>
                                      </p:cBhvr>
                                      <p:to>
                                        <p:strVal val="visible"/>
                                      </p:to>
                                    </p:set>
                                    <p:animEffect transition="in" filter="fade">
                                      <p:cBhvr>
                                        <p:cTn id="1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矩形: 圆角 36">
            <a:extLst>
              <a:ext uri="{FF2B5EF4-FFF2-40B4-BE49-F238E27FC236}">
                <a16:creationId xmlns:a16="http://schemas.microsoft.com/office/drawing/2014/main" id="{88839FA2-89BA-DADF-1352-9801B531074A}"/>
              </a:ext>
            </a:extLst>
          </p:cNvPr>
          <p:cNvSpPr/>
          <p:nvPr/>
        </p:nvSpPr>
        <p:spPr>
          <a:xfrm>
            <a:off x="8568907" y="5917777"/>
            <a:ext cx="1909623" cy="540000"/>
          </a:xfrm>
          <a:prstGeom prst="roundRect">
            <a:avLst/>
          </a:prstGeom>
          <a:solidFill>
            <a:schemeClr val="tx2">
              <a:alpha val="15000"/>
            </a:schemeClr>
          </a:solid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r"/>
            <a:r>
              <a:rPr lang="en-US" altLang="zh-CN" sz="1400" dirty="0"/>
              <a:t>0.113</a:t>
            </a:r>
          </a:p>
        </p:txBody>
      </p:sp>
      <p:sp>
        <p:nvSpPr>
          <p:cNvPr id="34" name="矩形: 圆角 33">
            <a:extLst>
              <a:ext uri="{FF2B5EF4-FFF2-40B4-BE49-F238E27FC236}">
                <a16:creationId xmlns:a16="http://schemas.microsoft.com/office/drawing/2014/main" id="{88839FA2-89BA-DADF-1352-9801B531074A}"/>
              </a:ext>
            </a:extLst>
          </p:cNvPr>
          <p:cNvSpPr/>
          <p:nvPr/>
        </p:nvSpPr>
        <p:spPr>
          <a:xfrm>
            <a:off x="3116506" y="5861129"/>
            <a:ext cx="1828289" cy="540000"/>
          </a:xfrm>
          <a:prstGeom prst="roundRect">
            <a:avLst/>
          </a:prstGeom>
          <a:solidFill>
            <a:schemeClr val="tx2">
              <a:alpha val="15000"/>
            </a:schemeClr>
          </a:solid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r"/>
            <a:r>
              <a:rPr lang="en-US" altLang="zh-CN" sz="1400" dirty="0"/>
              <a:t>0.9893</a:t>
            </a:r>
            <a:endParaRPr kumimoji="1" lang="zh-CN" altLang="en-US" sz="1400" dirty="0">
              <a:solidFill>
                <a:schemeClr val="tx1"/>
              </a:solidFill>
            </a:endParaRPr>
          </a:p>
        </p:txBody>
      </p:sp>
      <p:sp>
        <p:nvSpPr>
          <p:cNvPr id="32" name="文本框 31">
            <a:extLst>
              <a:ext uri="{FF2B5EF4-FFF2-40B4-BE49-F238E27FC236}">
                <a16:creationId xmlns:a16="http://schemas.microsoft.com/office/drawing/2014/main" id="{56F54EA0-D87D-E12E-383C-E5DCE8E0F772}"/>
              </a:ext>
            </a:extLst>
          </p:cNvPr>
          <p:cNvSpPr txBox="1"/>
          <p:nvPr/>
        </p:nvSpPr>
        <p:spPr>
          <a:xfrm>
            <a:off x="2349307" y="5861129"/>
            <a:ext cx="1744393" cy="540000"/>
          </a:xfrm>
          <a:prstGeom prst="roundRect">
            <a:avLst>
              <a:gd name="adj" fmla="val 50000"/>
            </a:avLst>
          </a:prstGeom>
          <a:solidFill>
            <a:schemeClr val="accent1"/>
          </a:solidFill>
        </p:spPr>
        <p:txBody>
          <a:bodyPr wrap="none" lIns="108000" tIns="108000" rIns="108000" bIns="108000" rtlCol="0" anchor="ctr" anchorCtr="0">
            <a:noAutofit/>
          </a:bodyPr>
          <a:lstStyle/>
          <a:p>
            <a:pPr algn="ctr"/>
            <a:endParaRPr kumimoji="1" lang="zh-CN" altLang="en-US" sz="2000" b="1" dirty="0">
              <a:solidFill>
                <a:srgbClr val="FFFFFF"/>
              </a:solidFill>
            </a:endParaRPr>
          </a:p>
        </p:txBody>
      </p:sp>
      <p:sp>
        <p:nvSpPr>
          <p:cNvPr id="2" name="标题 1">
            <a:extLst>
              <a:ext uri="{FF2B5EF4-FFF2-40B4-BE49-F238E27FC236}">
                <a16:creationId xmlns:a16="http://schemas.microsoft.com/office/drawing/2014/main" id="{458AF987-A3B2-DB28-22AA-4C1FB9431FD0}"/>
              </a:ext>
            </a:extLst>
          </p:cNvPr>
          <p:cNvSpPr>
            <a:spLocks noGrp="1"/>
          </p:cNvSpPr>
          <p:nvPr>
            <p:ph type="title"/>
          </p:nvPr>
        </p:nvSpPr>
        <p:spPr/>
        <p:txBody>
          <a:bodyPr/>
          <a:lstStyle/>
          <a:p>
            <a:r>
              <a:rPr lang="en-US" altLang="zh-CN" dirty="0"/>
              <a:t>Accuracy and Loss</a:t>
            </a:r>
            <a:endParaRPr lang="zh-CN" altLang="en-US" dirty="0"/>
          </a:p>
        </p:txBody>
      </p:sp>
      <p:sp>
        <p:nvSpPr>
          <p:cNvPr id="33" name="文本框 32">
            <a:extLst>
              <a:ext uri="{FF2B5EF4-FFF2-40B4-BE49-F238E27FC236}">
                <a16:creationId xmlns:a16="http://schemas.microsoft.com/office/drawing/2014/main" id="{A3B6192D-9315-BB5D-9FEA-2D6C6D833EF0}"/>
              </a:ext>
            </a:extLst>
          </p:cNvPr>
          <p:cNvSpPr txBox="1"/>
          <p:nvPr/>
        </p:nvSpPr>
        <p:spPr>
          <a:xfrm>
            <a:off x="2423816" y="5946463"/>
            <a:ext cx="1595373" cy="369332"/>
          </a:xfrm>
          <a:prstGeom prst="rect">
            <a:avLst/>
          </a:prstGeom>
          <a:noFill/>
        </p:spPr>
        <p:txBody>
          <a:bodyPr wrap="none" rtlCol="0">
            <a:spAutoFit/>
          </a:bodyPr>
          <a:lstStyle/>
          <a:p>
            <a:pPr algn="ctr"/>
            <a:r>
              <a:rPr lang="en-US" altLang="zh-CN" dirty="0">
                <a:solidFill>
                  <a:srgbClr val="FFFFFF"/>
                </a:solidFill>
              </a:rPr>
              <a:t>Test accuracy</a:t>
            </a:r>
            <a:endParaRPr lang="zh-CN" altLang="en-US" dirty="0"/>
          </a:p>
        </p:txBody>
      </p:sp>
      <p:sp>
        <p:nvSpPr>
          <p:cNvPr id="35" name="文本框 31">
            <a:extLst>
              <a:ext uri="{FF2B5EF4-FFF2-40B4-BE49-F238E27FC236}">
                <a16:creationId xmlns:a16="http://schemas.microsoft.com/office/drawing/2014/main" id="{56F54EA0-D87D-E12E-383C-E5DCE8E0F772}"/>
              </a:ext>
            </a:extLst>
          </p:cNvPr>
          <p:cNvSpPr txBox="1"/>
          <p:nvPr/>
        </p:nvSpPr>
        <p:spPr>
          <a:xfrm>
            <a:off x="7801708" y="5917777"/>
            <a:ext cx="1744393" cy="540000"/>
          </a:xfrm>
          <a:prstGeom prst="roundRect">
            <a:avLst>
              <a:gd name="adj" fmla="val 50000"/>
            </a:avLst>
          </a:prstGeom>
          <a:solidFill>
            <a:schemeClr val="accent1"/>
          </a:solidFill>
        </p:spPr>
        <p:txBody>
          <a:bodyPr wrap="none" lIns="108000" tIns="108000" rIns="108000" bIns="108000"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kumimoji="1" lang="zh-CN" altLang="en-US" sz="2000" b="1" dirty="0">
              <a:solidFill>
                <a:srgbClr val="FFFFFF"/>
              </a:solidFill>
            </a:endParaRPr>
          </a:p>
        </p:txBody>
      </p:sp>
      <p:sp>
        <p:nvSpPr>
          <p:cNvPr id="36" name="文本框 32">
            <a:extLst>
              <a:ext uri="{FF2B5EF4-FFF2-40B4-BE49-F238E27FC236}">
                <a16:creationId xmlns:a16="http://schemas.microsoft.com/office/drawing/2014/main" id="{A3B6192D-9315-BB5D-9FEA-2D6C6D833EF0}"/>
              </a:ext>
            </a:extLst>
          </p:cNvPr>
          <p:cNvSpPr txBox="1"/>
          <p:nvPr/>
        </p:nvSpPr>
        <p:spPr>
          <a:xfrm>
            <a:off x="7876217" y="6003111"/>
            <a:ext cx="1584306" cy="3693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dirty="0">
                <a:solidFill>
                  <a:srgbClr val="FFFFFF"/>
                </a:solidFill>
              </a:rPr>
              <a:t>Test Loss</a:t>
            </a:r>
            <a:endParaRPr lang="zh-CN" altLang="en-US" dirty="0"/>
          </a:p>
        </p:txBody>
      </p:sp>
      <p:pic>
        <p:nvPicPr>
          <p:cNvPr id="3" name="图片 2">
            <a:extLst>
              <a:ext uri="{FF2B5EF4-FFF2-40B4-BE49-F238E27FC236}">
                <a16:creationId xmlns:a16="http://schemas.microsoft.com/office/drawing/2014/main" id="{3D2AAB56-3A1E-ACFB-7695-8B3FE243410A}"/>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r="6114"/>
          <a:stretch/>
        </p:blipFill>
        <p:spPr bwMode="auto">
          <a:xfrm>
            <a:off x="660400" y="1639548"/>
            <a:ext cx="5273546" cy="3877744"/>
          </a:xfrm>
          <a:prstGeom prst="rect">
            <a:avLst/>
          </a:prstGeom>
          <a:noFill/>
          <a:ln>
            <a:noFill/>
          </a:ln>
          <a:extLst>
            <a:ext uri="{53640926-AAD7-44D8-BBD7-CCE9431645EC}">
              <a14:shadowObscured xmlns:a14="http://schemas.microsoft.com/office/drawing/2010/main"/>
            </a:ext>
          </a:extLst>
        </p:spPr>
      </p:pic>
      <p:pic>
        <p:nvPicPr>
          <p:cNvPr id="5" name="图片 4">
            <a:extLst>
              <a:ext uri="{FF2B5EF4-FFF2-40B4-BE49-F238E27FC236}">
                <a16:creationId xmlns:a16="http://schemas.microsoft.com/office/drawing/2014/main" id="{53F4529F-D45C-8F71-4CBC-47CDDCD5FA6D}"/>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2813" r="7761"/>
          <a:stretch/>
        </p:blipFill>
        <p:spPr bwMode="auto">
          <a:xfrm>
            <a:off x="6170355" y="1748224"/>
            <a:ext cx="5074294" cy="3707920"/>
          </a:xfrm>
          <a:prstGeom prst="rect">
            <a:avLst/>
          </a:prstGeom>
          <a:noFill/>
          <a:ln>
            <a:noFill/>
          </a:ln>
          <a:extLst>
            <a:ext uri="{53640926-AAD7-44D8-BBD7-CCE9431645EC}">
              <a14:shadowObscured xmlns:a14="http://schemas.microsoft.com/office/drawing/2010/main"/>
            </a:ext>
          </a:extLst>
        </p:spPr>
      </p:pic>
      <p:sp>
        <p:nvSpPr>
          <p:cNvPr id="6" name="文本框 5">
            <a:extLst>
              <a:ext uri="{FF2B5EF4-FFF2-40B4-BE49-F238E27FC236}">
                <a16:creationId xmlns:a16="http://schemas.microsoft.com/office/drawing/2014/main" id="{0A01C2C0-F06A-449C-2072-DC778FE78BF6}"/>
              </a:ext>
            </a:extLst>
          </p:cNvPr>
          <p:cNvSpPr txBox="1"/>
          <p:nvPr/>
        </p:nvSpPr>
        <p:spPr>
          <a:xfrm>
            <a:off x="3297173" y="6486463"/>
            <a:ext cx="6124370" cy="307777"/>
          </a:xfrm>
          <a:prstGeom prst="rect">
            <a:avLst/>
          </a:prstGeom>
          <a:noFill/>
        </p:spPr>
        <p:txBody>
          <a:bodyPr wrap="square" rtlCol="0">
            <a:spAutoFit/>
          </a:bodyPr>
          <a:lstStyle/>
          <a:p>
            <a:r>
              <a:rPr lang="en-US" altLang="zh-CN" sz="1400" dirty="0"/>
              <a:t>Figure 6:The accuracy and loss of the MRI and Clinical medical multimodal</a:t>
            </a:r>
            <a:endParaRPr lang="zh-CN" altLang="en-US" sz="1400" dirty="0"/>
          </a:p>
        </p:txBody>
      </p:sp>
    </p:spTree>
    <p:custDataLst>
      <p:tags r:id="rId1"/>
    </p:custDataLst>
    <p:extLst>
      <p:ext uri="{BB962C8B-B14F-4D97-AF65-F5344CB8AC3E}">
        <p14:creationId xmlns:p14="http://schemas.microsoft.com/office/powerpoint/2010/main" val="17652872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8AF987-A3B2-DB28-22AA-4C1FB9431FD0}"/>
              </a:ext>
            </a:extLst>
          </p:cNvPr>
          <p:cNvSpPr>
            <a:spLocks noGrp="1"/>
          </p:cNvSpPr>
          <p:nvPr>
            <p:ph type="title"/>
          </p:nvPr>
        </p:nvSpPr>
        <p:spPr/>
        <p:txBody>
          <a:bodyPr/>
          <a:lstStyle/>
          <a:p>
            <a:r>
              <a:rPr lang="en-US" altLang="zh-CN" dirty="0"/>
              <a:t>Detail of Prediction Result</a:t>
            </a:r>
            <a:endParaRPr lang="zh-CN" altLang="en-US" dirty="0"/>
          </a:p>
        </p:txBody>
      </p:sp>
      <p:pic>
        <p:nvPicPr>
          <p:cNvPr id="4" name="图片 3">
            <a:extLst>
              <a:ext uri="{FF2B5EF4-FFF2-40B4-BE49-F238E27FC236}">
                <a16:creationId xmlns:a16="http://schemas.microsoft.com/office/drawing/2014/main" id="{1EFECDDD-A078-4E6A-CDD9-57B821FF72D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36367" y="1598247"/>
            <a:ext cx="4514398" cy="4363888"/>
          </a:xfrm>
          <a:prstGeom prst="rect">
            <a:avLst/>
          </a:prstGeom>
          <a:noFill/>
          <a:ln>
            <a:noFill/>
          </a:ln>
        </p:spPr>
      </p:pic>
      <p:pic>
        <p:nvPicPr>
          <p:cNvPr id="6" name="图片 5">
            <a:extLst>
              <a:ext uri="{FF2B5EF4-FFF2-40B4-BE49-F238E27FC236}">
                <a16:creationId xmlns:a16="http://schemas.microsoft.com/office/drawing/2014/main" id="{33440B29-F586-22A1-9CF8-91EE0B65E1D0}"/>
              </a:ext>
            </a:extLst>
          </p:cNvPr>
          <p:cNvPicPr>
            <a:picLocks noChangeAspect="1"/>
          </p:cNvPicPr>
          <p:nvPr/>
        </p:nvPicPr>
        <p:blipFill>
          <a:blip r:embed="rId4"/>
          <a:stretch>
            <a:fillRect/>
          </a:stretch>
        </p:blipFill>
        <p:spPr>
          <a:xfrm>
            <a:off x="6096000" y="2500064"/>
            <a:ext cx="5468620" cy="2401570"/>
          </a:xfrm>
          <a:prstGeom prst="rect">
            <a:avLst/>
          </a:prstGeom>
        </p:spPr>
      </p:pic>
      <p:sp>
        <p:nvSpPr>
          <p:cNvPr id="7" name="文本框 6">
            <a:extLst>
              <a:ext uri="{FF2B5EF4-FFF2-40B4-BE49-F238E27FC236}">
                <a16:creationId xmlns:a16="http://schemas.microsoft.com/office/drawing/2014/main" id="{B2AF6CD6-E735-7E28-BF85-26661704B162}"/>
              </a:ext>
            </a:extLst>
          </p:cNvPr>
          <p:cNvSpPr txBox="1"/>
          <p:nvPr/>
        </p:nvSpPr>
        <p:spPr>
          <a:xfrm>
            <a:off x="1826896" y="6270072"/>
            <a:ext cx="2967525" cy="338554"/>
          </a:xfrm>
          <a:prstGeom prst="rect">
            <a:avLst/>
          </a:prstGeom>
          <a:noFill/>
        </p:spPr>
        <p:txBody>
          <a:bodyPr wrap="square" rtlCol="0">
            <a:spAutoFit/>
          </a:bodyPr>
          <a:lstStyle/>
          <a:p>
            <a:r>
              <a:rPr lang="en-US" altLang="zh-CN" sz="1600" dirty="0"/>
              <a:t>Figure 7: The confusing Matrix</a:t>
            </a:r>
            <a:endParaRPr lang="zh-CN" altLang="en-US" sz="1600" dirty="0"/>
          </a:p>
        </p:txBody>
      </p:sp>
      <p:sp>
        <p:nvSpPr>
          <p:cNvPr id="8" name="文本框 7">
            <a:extLst>
              <a:ext uri="{FF2B5EF4-FFF2-40B4-BE49-F238E27FC236}">
                <a16:creationId xmlns:a16="http://schemas.microsoft.com/office/drawing/2014/main" id="{AA460E66-50ED-4763-AB1E-EE3BB31526F4}"/>
              </a:ext>
            </a:extLst>
          </p:cNvPr>
          <p:cNvSpPr txBox="1"/>
          <p:nvPr/>
        </p:nvSpPr>
        <p:spPr>
          <a:xfrm>
            <a:off x="8177271" y="6270072"/>
            <a:ext cx="2492787" cy="307777"/>
          </a:xfrm>
          <a:prstGeom prst="rect">
            <a:avLst/>
          </a:prstGeom>
          <a:noFill/>
        </p:spPr>
        <p:txBody>
          <a:bodyPr wrap="square" rtlCol="0">
            <a:spAutoFit/>
          </a:bodyPr>
          <a:lstStyle/>
          <a:p>
            <a:r>
              <a:rPr lang="en-US" altLang="zh-CN" sz="1400" dirty="0"/>
              <a:t>Figure 8: The Training Result</a:t>
            </a:r>
            <a:endParaRPr lang="zh-CN" altLang="en-US" sz="1400" dirty="0"/>
          </a:p>
        </p:txBody>
      </p:sp>
    </p:spTree>
    <p:custDataLst>
      <p:tags r:id="rId1"/>
    </p:custDataLst>
    <p:extLst>
      <p:ext uri="{BB962C8B-B14F-4D97-AF65-F5344CB8AC3E}">
        <p14:creationId xmlns:p14="http://schemas.microsoft.com/office/powerpoint/2010/main" val="26104290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8AF987-A3B2-DB28-22AA-4C1FB9431FD0}"/>
              </a:ext>
            </a:extLst>
          </p:cNvPr>
          <p:cNvSpPr>
            <a:spLocks noGrp="1"/>
          </p:cNvSpPr>
          <p:nvPr>
            <p:ph type="title"/>
          </p:nvPr>
        </p:nvSpPr>
        <p:spPr/>
        <p:txBody>
          <a:bodyPr/>
          <a:lstStyle/>
          <a:p>
            <a:r>
              <a:rPr lang="en-US" altLang="zh-CN" dirty="0"/>
              <a:t>Comparison</a:t>
            </a:r>
            <a:endParaRPr lang="zh-CN" altLang="en-US" dirty="0"/>
          </a:p>
        </p:txBody>
      </p:sp>
      <p:sp>
        <p:nvSpPr>
          <p:cNvPr id="5" name="文本框 4">
            <a:extLst>
              <a:ext uri="{FF2B5EF4-FFF2-40B4-BE49-F238E27FC236}">
                <a16:creationId xmlns:a16="http://schemas.microsoft.com/office/drawing/2014/main" id="{014939B2-5E61-8A56-8370-F784EC43550E}"/>
              </a:ext>
            </a:extLst>
          </p:cNvPr>
          <p:cNvSpPr txBox="1"/>
          <p:nvPr/>
        </p:nvSpPr>
        <p:spPr>
          <a:xfrm>
            <a:off x="4397102" y="6387461"/>
            <a:ext cx="2751282" cy="307777"/>
          </a:xfrm>
          <a:prstGeom prst="rect">
            <a:avLst/>
          </a:prstGeom>
          <a:noFill/>
        </p:spPr>
        <p:txBody>
          <a:bodyPr wrap="square" rtlCol="0">
            <a:spAutoFit/>
          </a:bodyPr>
          <a:lstStyle/>
          <a:p>
            <a:r>
              <a:rPr lang="en-US" altLang="zh-CN" sz="1400" dirty="0"/>
              <a:t>Figure 9: The Comparison Table</a:t>
            </a:r>
            <a:endParaRPr lang="zh-CN" altLang="en-US" sz="1400" dirty="0"/>
          </a:p>
        </p:txBody>
      </p:sp>
      <p:pic>
        <p:nvPicPr>
          <p:cNvPr id="8" name="图片 7">
            <a:extLst>
              <a:ext uri="{FF2B5EF4-FFF2-40B4-BE49-F238E27FC236}">
                <a16:creationId xmlns:a16="http://schemas.microsoft.com/office/drawing/2014/main" id="{F6736833-392D-67E8-FDFA-F6437B754BA0}"/>
              </a:ext>
            </a:extLst>
          </p:cNvPr>
          <p:cNvPicPr>
            <a:picLocks noChangeAspect="1"/>
          </p:cNvPicPr>
          <p:nvPr/>
        </p:nvPicPr>
        <p:blipFill>
          <a:blip r:embed="rId3"/>
          <a:stretch>
            <a:fillRect/>
          </a:stretch>
        </p:blipFill>
        <p:spPr>
          <a:xfrm>
            <a:off x="1828878" y="940432"/>
            <a:ext cx="7591168" cy="5292570"/>
          </a:xfrm>
          <a:prstGeom prst="rect">
            <a:avLst/>
          </a:prstGeom>
        </p:spPr>
      </p:pic>
    </p:spTree>
    <p:custDataLst>
      <p:tags r:id="rId1"/>
    </p:custDataLst>
    <p:extLst>
      <p:ext uri="{BB962C8B-B14F-4D97-AF65-F5344CB8AC3E}">
        <p14:creationId xmlns:p14="http://schemas.microsoft.com/office/powerpoint/2010/main" val="41880769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8AF987-A3B2-DB28-22AA-4C1FB9431FD0}"/>
              </a:ext>
            </a:extLst>
          </p:cNvPr>
          <p:cNvSpPr>
            <a:spLocks noGrp="1"/>
          </p:cNvSpPr>
          <p:nvPr>
            <p:ph type="title"/>
          </p:nvPr>
        </p:nvSpPr>
        <p:spPr/>
        <p:txBody>
          <a:bodyPr/>
          <a:lstStyle/>
          <a:p>
            <a:r>
              <a:rPr lang="en-US" altLang="zh-CN" dirty="0"/>
              <a:t>Demonstration using website</a:t>
            </a:r>
            <a:endParaRPr lang="zh-CN" altLang="en-US" dirty="0"/>
          </a:p>
        </p:txBody>
      </p:sp>
      <p:pic>
        <p:nvPicPr>
          <p:cNvPr id="4" name="图片 3">
            <a:extLst>
              <a:ext uri="{FF2B5EF4-FFF2-40B4-BE49-F238E27FC236}">
                <a16:creationId xmlns:a16="http://schemas.microsoft.com/office/drawing/2014/main" id="{0880ACDF-83BA-B839-9CEC-CEBF7A3CB89D}"/>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91789" y="1727158"/>
            <a:ext cx="5459144" cy="3017838"/>
          </a:xfrm>
          <a:prstGeom prst="rect">
            <a:avLst/>
          </a:prstGeom>
          <a:noFill/>
          <a:ln>
            <a:noFill/>
          </a:ln>
        </p:spPr>
      </p:pic>
      <p:sp>
        <p:nvSpPr>
          <p:cNvPr id="5" name="文本框 4">
            <a:extLst>
              <a:ext uri="{FF2B5EF4-FFF2-40B4-BE49-F238E27FC236}">
                <a16:creationId xmlns:a16="http://schemas.microsoft.com/office/drawing/2014/main" id="{1D6949C6-34E4-AF7C-C855-3A43685AF1AE}"/>
              </a:ext>
            </a:extLst>
          </p:cNvPr>
          <p:cNvSpPr txBox="1"/>
          <p:nvPr/>
        </p:nvSpPr>
        <p:spPr>
          <a:xfrm>
            <a:off x="4434172" y="5497776"/>
            <a:ext cx="2887206" cy="307777"/>
          </a:xfrm>
          <a:prstGeom prst="rect">
            <a:avLst/>
          </a:prstGeom>
          <a:noFill/>
        </p:spPr>
        <p:txBody>
          <a:bodyPr wrap="square" rtlCol="0">
            <a:spAutoFit/>
          </a:bodyPr>
          <a:lstStyle/>
          <a:p>
            <a:r>
              <a:rPr lang="en-US" altLang="zh-CN" sz="1400" dirty="0"/>
              <a:t>Figure 10: The website UI design</a:t>
            </a:r>
            <a:endParaRPr lang="zh-CN" altLang="en-US" sz="1400" dirty="0"/>
          </a:p>
        </p:txBody>
      </p:sp>
      <p:pic>
        <p:nvPicPr>
          <p:cNvPr id="6" name="图片 5">
            <a:extLst>
              <a:ext uri="{FF2B5EF4-FFF2-40B4-BE49-F238E27FC236}">
                <a16:creationId xmlns:a16="http://schemas.microsoft.com/office/drawing/2014/main" id="{1177A29F-F0A8-FC28-5175-E1E55B157D79}"/>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452655" y="1727158"/>
            <a:ext cx="5450860" cy="3017838"/>
          </a:xfrm>
          <a:prstGeom prst="rect">
            <a:avLst/>
          </a:prstGeom>
          <a:noFill/>
          <a:ln>
            <a:noFill/>
          </a:ln>
        </p:spPr>
      </p:pic>
    </p:spTree>
    <p:custDataLst>
      <p:tags r:id="rId1"/>
    </p:custDataLst>
    <p:extLst>
      <p:ext uri="{BB962C8B-B14F-4D97-AF65-F5344CB8AC3E}">
        <p14:creationId xmlns:p14="http://schemas.microsoft.com/office/powerpoint/2010/main" val="17565952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48BE7ECF-AABB-FA2A-852C-EDAD6083930E}"/>
              </a:ext>
            </a:extLst>
          </p:cNvPr>
          <p:cNvSpPr txBox="1"/>
          <p:nvPr/>
        </p:nvSpPr>
        <p:spPr>
          <a:xfrm>
            <a:off x="5428343" y="1857829"/>
            <a:ext cx="1335314" cy="1349828"/>
          </a:xfrm>
          <a:prstGeom prst="teardrop">
            <a:avLst/>
          </a:prstGeom>
          <a:solidFill>
            <a:schemeClr val="accent1">
              <a:lumMod val="40000"/>
              <a:lumOff val="60000"/>
            </a:schemeClr>
          </a:solidFill>
        </p:spPr>
        <p:txBody>
          <a:bodyPr wrap="square" rtlCol="0">
            <a:normAutofit/>
          </a:bodyPr>
          <a:lstStyle/>
          <a:p>
            <a:pPr algn="ctr"/>
            <a:r>
              <a:rPr lang="en-US" altLang="zh-CN" sz="4400" b="1" dirty="0"/>
              <a:t>04</a:t>
            </a:r>
            <a:endParaRPr lang="zh-CN" altLang="en-US" sz="4400" b="1" dirty="0"/>
          </a:p>
        </p:txBody>
      </p:sp>
      <p:sp>
        <p:nvSpPr>
          <p:cNvPr id="10" name="标题 4">
            <a:extLst>
              <a:ext uri="{FF2B5EF4-FFF2-40B4-BE49-F238E27FC236}">
                <a16:creationId xmlns:a16="http://schemas.microsoft.com/office/drawing/2014/main" id="{DD2C1D4C-6704-185E-61A8-B1CA8E4F18BD}"/>
              </a:ext>
            </a:extLst>
          </p:cNvPr>
          <p:cNvSpPr txBox="1">
            <a:spLocks/>
          </p:cNvSpPr>
          <p:nvPr/>
        </p:nvSpPr>
        <p:spPr>
          <a:xfrm>
            <a:off x="2936009" y="3323956"/>
            <a:ext cx="6319982" cy="951057"/>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lang="zh-CN" altLang="en-US" sz="3200" b="1" kern="1200">
                <a:solidFill>
                  <a:schemeClr val="tx1"/>
                </a:solidFill>
                <a:latin typeface="+mj-lt"/>
                <a:ea typeface="+mj-ea"/>
                <a:cs typeface="+mj-cs"/>
              </a:defRPr>
            </a:lvl1pPr>
          </a:lstStyle>
          <a:p>
            <a:r>
              <a:rPr lang="en-US" altLang="zh-CN" sz="3600" dirty="0"/>
              <a:t>Conclusion</a:t>
            </a:r>
            <a:endParaRPr lang="en-US" sz="3600" dirty="0"/>
          </a:p>
        </p:txBody>
      </p:sp>
    </p:spTree>
    <p:custDataLst>
      <p:tags r:id="rId1"/>
    </p:custDataLst>
    <p:extLst>
      <p:ext uri="{BB962C8B-B14F-4D97-AF65-F5344CB8AC3E}">
        <p14:creationId xmlns:p14="http://schemas.microsoft.com/office/powerpoint/2010/main" val="7688119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95F956-15CA-C6E0-F059-77A46900C4C2}"/>
              </a:ext>
            </a:extLst>
          </p:cNvPr>
          <p:cNvSpPr>
            <a:spLocks noGrp="1"/>
          </p:cNvSpPr>
          <p:nvPr>
            <p:ph type="title"/>
          </p:nvPr>
        </p:nvSpPr>
        <p:spPr>
          <a:xfrm>
            <a:off x="660400" y="-1"/>
            <a:ext cx="10858500" cy="1240971"/>
          </a:xfrm>
        </p:spPr>
        <p:txBody>
          <a:bodyPr>
            <a:normAutofit/>
          </a:bodyPr>
          <a:lstStyle/>
          <a:p>
            <a:r>
              <a:rPr lang="en-US" altLang="zh-CN" dirty="0"/>
              <a:t>      </a:t>
            </a:r>
            <a:r>
              <a:rPr lang="en-US" altLang="zh-CN" sz="3200" dirty="0"/>
              <a:t>Limitations</a:t>
            </a:r>
            <a:endParaRPr lang="zh-CN" altLang="en-US" sz="3200" dirty="0"/>
          </a:p>
        </p:txBody>
      </p:sp>
      <p:grpSp>
        <p:nvGrpSpPr>
          <p:cNvPr id="3" name="组合 2">
            <a:extLst>
              <a:ext uri="{FF2B5EF4-FFF2-40B4-BE49-F238E27FC236}">
                <a16:creationId xmlns:a16="http://schemas.microsoft.com/office/drawing/2014/main" id="{77F67241-32AF-6835-5823-74F4AE801197}"/>
              </a:ext>
            </a:extLst>
          </p:cNvPr>
          <p:cNvGrpSpPr/>
          <p:nvPr/>
        </p:nvGrpSpPr>
        <p:grpSpPr>
          <a:xfrm>
            <a:off x="2543868" y="1821460"/>
            <a:ext cx="6850345" cy="1015664"/>
            <a:chOff x="2543868" y="1821460"/>
            <a:chExt cx="6850345" cy="1015664"/>
          </a:xfrm>
        </p:grpSpPr>
        <p:grpSp>
          <p:nvGrpSpPr>
            <p:cNvPr id="6" name="组合 5">
              <a:extLst>
                <a:ext uri="{FF2B5EF4-FFF2-40B4-BE49-F238E27FC236}">
                  <a16:creationId xmlns:a16="http://schemas.microsoft.com/office/drawing/2014/main" id="{F84CC678-7242-DCCA-0926-ED7150164D9C}"/>
                </a:ext>
              </a:extLst>
            </p:cNvPr>
            <p:cNvGrpSpPr/>
            <p:nvPr/>
          </p:nvGrpSpPr>
          <p:grpSpPr>
            <a:xfrm>
              <a:off x="2543868" y="1821460"/>
              <a:ext cx="4151294" cy="1015664"/>
              <a:chOff x="1713838" y="2315828"/>
              <a:chExt cx="4151294" cy="1015664"/>
            </a:xfrm>
          </p:grpSpPr>
          <p:grpSp>
            <p:nvGrpSpPr>
              <p:cNvPr id="26" name="组合 25">
                <a:extLst>
                  <a:ext uri="{FF2B5EF4-FFF2-40B4-BE49-F238E27FC236}">
                    <a16:creationId xmlns:a16="http://schemas.microsoft.com/office/drawing/2014/main" id="{5EDEB401-BF5C-A664-30D0-7B1371BC67D5}"/>
                  </a:ext>
                </a:extLst>
              </p:cNvPr>
              <p:cNvGrpSpPr/>
              <p:nvPr/>
            </p:nvGrpSpPr>
            <p:grpSpPr>
              <a:xfrm>
                <a:off x="1713838" y="2386254"/>
                <a:ext cx="945242" cy="945238"/>
                <a:chOff x="5136696" y="1593523"/>
                <a:chExt cx="576002" cy="576000"/>
              </a:xfrm>
            </p:grpSpPr>
            <p:sp>
              <p:nvSpPr>
                <p:cNvPr id="28" name="椭圆 27">
                  <a:extLst>
                    <a:ext uri="{FF2B5EF4-FFF2-40B4-BE49-F238E27FC236}">
                      <a16:creationId xmlns:a16="http://schemas.microsoft.com/office/drawing/2014/main" id="{053D890C-1357-1D55-D9F1-84F438B100F1}"/>
                    </a:ext>
                  </a:extLst>
                </p:cNvPr>
                <p:cNvSpPr/>
                <p:nvPr/>
              </p:nvSpPr>
              <p:spPr>
                <a:xfrm>
                  <a:off x="5136696" y="1593523"/>
                  <a:ext cx="576002" cy="576000"/>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kumimoji="1" lang="zh-CN" altLang="en-US" dirty="0">
                    <a:noFill/>
                  </a:endParaRPr>
                </a:p>
              </p:txBody>
            </p:sp>
            <p:sp>
              <p:nvSpPr>
                <p:cNvPr id="29" name="任意多边形: 形状 28">
                  <a:extLst>
                    <a:ext uri="{FF2B5EF4-FFF2-40B4-BE49-F238E27FC236}">
                      <a16:creationId xmlns:a16="http://schemas.microsoft.com/office/drawing/2014/main" id="{BB4877B3-BD39-A7CE-E07A-6D6FB74363D6}"/>
                    </a:ext>
                  </a:extLst>
                </p:cNvPr>
                <p:cNvSpPr/>
                <p:nvPr/>
              </p:nvSpPr>
              <p:spPr bwMode="auto">
                <a:xfrm>
                  <a:off x="5291426" y="1781570"/>
                  <a:ext cx="266541" cy="199905"/>
                </a:xfrm>
                <a:custGeom>
                  <a:avLst/>
                  <a:gdLst>
                    <a:gd name="connsiteX0" fmla="*/ 505433 w 533400"/>
                    <a:gd name="connsiteY0" fmla="*/ 621 h 400050"/>
                    <a:gd name="connsiteX1" fmla="*/ 534008 w 533400"/>
                    <a:gd name="connsiteY1" fmla="*/ 29196 h 400050"/>
                    <a:gd name="connsiteX2" fmla="*/ 534008 w 533400"/>
                    <a:gd name="connsiteY2" fmla="*/ 372096 h 400050"/>
                    <a:gd name="connsiteX3" fmla="*/ 505433 w 533400"/>
                    <a:gd name="connsiteY3" fmla="*/ 400671 h 400050"/>
                    <a:gd name="connsiteX4" fmla="*/ 29183 w 533400"/>
                    <a:gd name="connsiteY4" fmla="*/ 400671 h 400050"/>
                    <a:gd name="connsiteX5" fmla="*/ 608 w 533400"/>
                    <a:gd name="connsiteY5" fmla="*/ 372096 h 400050"/>
                    <a:gd name="connsiteX6" fmla="*/ 608 w 533400"/>
                    <a:gd name="connsiteY6" fmla="*/ 29196 h 400050"/>
                    <a:gd name="connsiteX7" fmla="*/ 29183 w 533400"/>
                    <a:gd name="connsiteY7" fmla="*/ 621 h 400050"/>
                    <a:gd name="connsiteX8" fmla="*/ 505433 w 533400"/>
                    <a:gd name="connsiteY8" fmla="*/ 621 h 400050"/>
                    <a:gd name="connsiteX9" fmla="*/ 391419 w 533400"/>
                    <a:gd name="connsiteY9" fmla="*/ 198646 h 400050"/>
                    <a:gd name="connsiteX10" fmla="*/ 351414 w 533400"/>
                    <a:gd name="connsiteY10" fmla="*/ 204170 h 400050"/>
                    <a:gd name="connsiteX11" fmla="*/ 351414 w 533400"/>
                    <a:gd name="connsiteY11" fmla="*/ 204170 h 400050"/>
                    <a:gd name="connsiteX12" fmla="*/ 267118 w 533400"/>
                    <a:gd name="connsiteY12" fmla="*/ 315613 h 400050"/>
                    <a:gd name="connsiteX13" fmla="*/ 264641 w 533400"/>
                    <a:gd name="connsiteY13" fmla="*/ 318470 h 400050"/>
                    <a:gd name="connsiteX14" fmla="*/ 224255 w 533400"/>
                    <a:gd name="connsiteY14" fmla="*/ 318756 h 400050"/>
                    <a:gd name="connsiteX15" fmla="*/ 224255 w 533400"/>
                    <a:gd name="connsiteY15" fmla="*/ 318756 h 400050"/>
                    <a:gd name="connsiteX16" fmla="*/ 162152 w 533400"/>
                    <a:gd name="connsiteY16" fmla="*/ 257415 h 400050"/>
                    <a:gd name="connsiteX17" fmla="*/ 160247 w 533400"/>
                    <a:gd name="connsiteY17" fmla="*/ 255701 h 400050"/>
                    <a:gd name="connsiteX18" fmla="*/ 120052 w 533400"/>
                    <a:gd name="connsiteY18" fmla="*/ 259606 h 400050"/>
                    <a:gd name="connsiteX19" fmla="*/ 120052 w 533400"/>
                    <a:gd name="connsiteY19" fmla="*/ 259606 h 400050"/>
                    <a:gd name="connsiteX20" fmla="*/ 32517 w 533400"/>
                    <a:gd name="connsiteY20" fmla="*/ 366095 h 400050"/>
                    <a:gd name="connsiteX21" fmla="*/ 30326 w 533400"/>
                    <a:gd name="connsiteY21" fmla="*/ 372096 h 400050"/>
                    <a:gd name="connsiteX22" fmla="*/ 39851 w 533400"/>
                    <a:gd name="connsiteY22" fmla="*/ 381621 h 400050"/>
                    <a:gd name="connsiteX23" fmla="*/ 39851 w 533400"/>
                    <a:gd name="connsiteY23" fmla="*/ 381621 h 400050"/>
                    <a:gd name="connsiteX24" fmla="*/ 497242 w 533400"/>
                    <a:gd name="connsiteY24" fmla="*/ 381621 h 400050"/>
                    <a:gd name="connsiteX25" fmla="*/ 502480 w 533400"/>
                    <a:gd name="connsiteY25" fmla="*/ 380002 h 400050"/>
                    <a:gd name="connsiteX26" fmla="*/ 505147 w 533400"/>
                    <a:gd name="connsiteY26" fmla="*/ 366762 h 400050"/>
                    <a:gd name="connsiteX27" fmla="*/ 505147 w 533400"/>
                    <a:gd name="connsiteY27" fmla="*/ 366762 h 400050"/>
                    <a:gd name="connsiteX28" fmla="*/ 397991 w 533400"/>
                    <a:gd name="connsiteY28" fmla="*/ 205504 h 400050"/>
                    <a:gd name="connsiteX29" fmla="*/ 391419 w 533400"/>
                    <a:gd name="connsiteY29" fmla="*/ 198646 h 400050"/>
                    <a:gd name="connsiteX30" fmla="*/ 95858 w 533400"/>
                    <a:gd name="connsiteY30" fmla="*/ 57771 h 400050"/>
                    <a:gd name="connsiteX31" fmla="*/ 57758 w 533400"/>
                    <a:gd name="connsiteY31" fmla="*/ 95871 h 400050"/>
                    <a:gd name="connsiteX32" fmla="*/ 95858 w 533400"/>
                    <a:gd name="connsiteY32" fmla="*/ 133971 h 400050"/>
                    <a:gd name="connsiteX33" fmla="*/ 133958 w 533400"/>
                    <a:gd name="connsiteY33" fmla="*/ 95871 h 400050"/>
                    <a:gd name="connsiteX34" fmla="*/ 95858 w 533400"/>
                    <a:gd name="connsiteY34" fmla="*/ 57771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33400" h="400050">
                      <a:moveTo>
                        <a:pt x="505433" y="621"/>
                      </a:moveTo>
                      <a:cubicBezTo>
                        <a:pt x="521245" y="621"/>
                        <a:pt x="534008" y="13385"/>
                        <a:pt x="534008" y="29196"/>
                      </a:cubicBezTo>
                      <a:lnTo>
                        <a:pt x="534008" y="372096"/>
                      </a:lnTo>
                      <a:cubicBezTo>
                        <a:pt x="534008" y="387907"/>
                        <a:pt x="521245" y="400671"/>
                        <a:pt x="505433" y="400671"/>
                      </a:cubicBezTo>
                      <a:lnTo>
                        <a:pt x="29183" y="400671"/>
                      </a:lnTo>
                      <a:cubicBezTo>
                        <a:pt x="13371" y="400671"/>
                        <a:pt x="608" y="387907"/>
                        <a:pt x="608" y="372096"/>
                      </a:cubicBezTo>
                      <a:lnTo>
                        <a:pt x="608" y="29196"/>
                      </a:lnTo>
                      <a:cubicBezTo>
                        <a:pt x="608" y="13385"/>
                        <a:pt x="13371" y="621"/>
                        <a:pt x="29183" y="621"/>
                      </a:cubicBezTo>
                      <a:lnTo>
                        <a:pt x="505433" y="621"/>
                      </a:lnTo>
                      <a:close/>
                      <a:moveTo>
                        <a:pt x="391419" y="198646"/>
                      </a:moveTo>
                      <a:cubicBezTo>
                        <a:pt x="378846" y="189121"/>
                        <a:pt x="360939" y="191597"/>
                        <a:pt x="351414" y="204170"/>
                      </a:cubicBezTo>
                      <a:lnTo>
                        <a:pt x="351414" y="204170"/>
                      </a:lnTo>
                      <a:lnTo>
                        <a:pt x="267118" y="315613"/>
                      </a:lnTo>
                      <a:cubicBezTo>
                        <a:pt x="266355" y="316660"/>
                        <a:pt x="265498" y="317518"/>
                        <a:pt x="264641" y="318470"/>
                      </a:cubicBezTo>
                      <a:cubicBezTo>
                        <a:pt x="253592" y="329710"/>
                        <a:pt x="235495" y="329805"/>
                        <a:pt x="224255" y="318756"/>
                      </a:cubicBezTo>
                      <a:lnTo>
                        <a:pt x="224255" y="318756"/>
                      </a:lnTo>
                      <a:lnTo>
                        <a:pt x="162152" y="257415"/>
                      </a:lnTo>
                      <a:cubicBezTo>
                        <a:pt x="161485" y="256844"/>
                        <a:pt x="160914" y="256177"/>
                        <a:pt x="160247" y="255701"/>
                      </a:cubicBezTo>
                      <a:cubicBezTo>
                        <a:pt x="148055" y="245699"/>
                        <a:pt x="130053" y="247414"/>
                        <a:pt x="120052" y="259606"/>
                      </a:cubicBezTo>
                      <a:lnTo>
                        <a:pt x="120052" y="259606"/>
                      </a:lnTo>
                      <a:lnTo>
                        <a:pt x="32517" y="366095"/>
                      </a:lnTo>
                      <a:cubicBezTo>
                        <a:pt x="31088" y="367810"/>
                        <a:pt x="30326" y="369905"/>
                        <a:pt x="30326" y="372096"/>
                      </a:cubicBezTo>
                      <a:cubicBezTo>
                        <a:pt x="30326" y="377335"/>
                        <a:pt x="34612" y="381621"/>
                        <a:pt x="39851" y="381621"/>
                      </a:cubicBezTo>
                      <a:lnTo>
                        <a:pt x="39851" y="381621"/>
                      </a:lnTo>
                      <a:lnTo>
                        <a:pt x="497242" y="381621"/>
                      </a:lnTo>
                      <a:cubicBezTo>
                        <a:pt x="499146" y="381621"/>
                        <a:pt x="500956" y="381050"/>
                        <a:pt x="502480" y="380002"/>
                      </a:cubicBezTo>
                      <a:cubicBezTo>
                        <a:pt x="506862" y="377049"/>
                        <a:pt x="508005" y="371144"/>
                        <a:pt x="505147" y="366762"/>
                      </a:cubicBezTo>
                      <a:lnTo>
                        <a:pt x="505147" y="366762"/>
                      </a:lnTo>
                      <a:lnTo>
                        <a:pt x="397991" y="205504"/>
                      </a:lnTo>
                      <a:cubicBezTo>
                        <a:pt x="396181" y="202932"/>
                        <a:pt x="393990" y="200551"/>
                        <a:pt x="391419" y="198646"/>
                      </a:cubicBezTo>
                      <a:close/>
                      <a:moveTo>
                        <a:pt x="95858" y="57771"/>
                      </a:moveTo>
                      <a:cubicBezTo>
                        <a:pt x="74808" y="57771"/>
                        <a:pt x="57758" y="74821"/>
                        <a:pt x="57758" y="95871"/>
                      </a:cubicBezTo>
                      <a:cubicBezTo>
                        <a:pt x="57758" y="116921"/>
                        <a:pt x="74808" y="133971"/>
                        <a:pt x="95858" y="133971"/>
                      </a:cubicBezTo>
                      <a:cubicBezTo>
                        <a:pt x="116908" y="133971"/>
                        <a:pt x="133958" y="116921"/>
                        <a:pt x="133958" y="95871"/>
                      </a:cubicBezTo>
                      <a:cubicBezTo>
                        <a:pt x="133958" y="74821"/>
                        <a:pt x="116908" y="57771"/>
                        <a:pt x="95858" y="57771"/>
                      </a:cubicBezTo>
                      <a:close/>
                    </a:path>
                  </a:pathLst>
                </a:custGeom>
                <a:solidFill>
                  <a:srgbClr val="FFFFFF"/>
                </a:solidFill>
                <a:ln>
                  <a:noFill/>
                </a:ln>
              </p:spPr>
              <p:txBody>
                <a:bodyPr/>
                <a:lstStyle/>
                <a:p>
                  <a:endParaRPr lang="zh-CN" altLang="en-US"/>
                </a:p>
              </p:txBody>
            </p:sp>
          </p:grpSp>
          <p:sp>
            <p:nvSpPr>
              <p:cNvPr id="27" name="矩形 26">
                <a:extLst>
                  <a:ext uri="{FF2B5EF4-FFF2-40B4-BE49-F238E27FC236}">
                    <a16:creationId xmlns:a16="http://schemas.microsoft.com/office/drawing/2014/main" id="{378DEBA1-9786-D7DF-AE09-CF31DF99C5E3}"/>
                  </a:ext>
                </a:extLst>
              </p:cNvPr>
              <p:cNvSpPr/>
              <p:nvPr/>
            </p:nvSpPr>
            <p:spPr>
              <a:xfrm>
                <a:off x="2941589" y="2315828"/>
                <a:ext cx="2923543"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spAutoFit/>
              </a:bodyPr>
              <a:lstStyle/>
              <a:p>
                <a:r>
                  <a:rPr kumimoji="1" lang="en-US" altLang="zh-CN" b="1" dirty="0">
                    <a:solidFill>
                      <a:schemeClr val="tx1"/>
                    </a:solidFill>
                  </a:rPr>
                  <a:t>Lack of Dataset</a:t>
                </a:r>
              </a:p>
            </p:txBody>
          </p:sp>
        </p:grpSp>
        <p:sp>
          <p:nvSpPr>
            <p:cNvPr id="30" name="矩形: 圆角 29">
              <a:extLst>
                <a:ext uri="{FF2B5EF4-FFF2-40B4-BE49-F238E27FC236}">
                  <a16:creationId xmlns:a16="http://schemas.microsoft.com/office/drawing/2014/main" id="{24C144C7-687B-8285-EC22-BC8FDAD36732}"/>
                </a:ext>
              </a:extLst>
            </p:cNvPr>
            <p:cNvSpPr/>
            <p:nvPr/>
          </p:nvSpPr>
          <p:spPr>
            <a:xfrm>
              <a:off x="3842330" y="2200478"/>
              <a:ext cx="5551883" cy="608494"/>
            </a:xfrm>
            <a:prstGeom prst="roundRect">
              <a:avLst/>
            </a:prstGeom>
            <a:solidFill>
              <a:schemeClr val="tx2">
                <a:alpha val="15000"/>
              </a:schemeClr>
            </a:solid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en-US" altLang="zh-CN" sz="1400" dirty="0">
                  <a:solidFill>
                    <a:schemeClr val="tx1"/>
                  </a:solidFill>
                </a:rPr>
                <a:t>A total of 5.6GB data were collected. But the data of Clinical Medical data only have 17KB.</a:t>
              </a:r>
              <a:endParaRPr kumimoji="1" lang="zh-CN" altLang="en-US" sz="1400" dirty="0">
                <a:solidFill>
                  <a:schemeClr val="tx1"/>
                </a:solidFill>
              </a:endParaRPr>
            </a:p>
          </p:txBody>
        </p:sp>
      </p:grpSp>
      <p:grpSp>
        <p:nvGrpSpPr>
          <p:cNvPr id="5" name="组合 4">
            <a:extLst>
              <a:ext uri="{FF2B5EF4-FFF2-40B4-BE49-F238E27FC236}">
                <a16:creationId xmlns:a16="http://schemas.microsoft.com/office/drawing/2014/main" id="{00D09134-7645-EED0-BFA5-C4351401F3CB}"/>
              </a:ext>
            </a:extLst>
          </p:cNvPr>
          <p:cNvGrpSpPr/>
          <p:nvPr/>
        </p:nvGrpSpPr>
        <p:grpSpPr>
          <a:xfrm>
            <a:off x="5289920" y="2896262"/>
            <a:ext cx="6052994" cy="1036964"/>
            <a:chOff x="5289919" y="2896262"/>
            <a:chExt cx="6154595" cy="1036964"/>
          </a:xfrm>
        </p:grpSpPr>
        <p:grpSp>
          <p:nvGrpSpPr>
            <p:cNvPr id="7" name="组合 6">
              <a:extLst>
                <a:ext uri="{FF2B5EF4-FFF2-40B4-BE49-F238E27FC236}">
                  <a16:creationId xmlns:a16="http://schemas.microsoft.com/office/drawing/2014/main" id="{01F9DB70-4602-93D5-4270-893505F7D0BB}"/>
                </a:ext>
              </a:extLst>
            </p:cNvPr>
            <p:cNvGrpSpPr/>
            <p:nvPr/>
          </p:nvGrpSpPr>
          <p:grpSpPr>
            <a:xfrm>
              <a:off x="5289919" y="2896262"/>
              <a:ext cx="4151294" cy="1015664"/>
              <a:chOff x="5329625" y="3466761"/>
              <a:chExt cx="4151294" cy="1015664"/>
            </a:xfrm>
          </p:grpSpPr>
          <p:grpSp>
            <p:nvGrpSpPr>
              <p:cNvPr id="21" name="组合 20">
                <a:extLst>
                  <a:ext uri="{FF2B5EF4-FFF2-40B4-BE49-F238E27FC236}">
                    <a16:creationId xmlns:a16="http://schemas.microsoft.com/office/drawing/2014/main" id="{CF9D499B-8972-E8ED-3EF5-4C21E38E1908}"/>
                  </a:ext>
                </a:extLst>
              </p:cNvPr>
              <p:cNvGrpSpPr>
                <a:grpSpLocks/>
              </p:cNvGrpSpPr>
              <p:nvPr/>
            </p:nvGrpSpPr>
            <p:grpSpPr>
              <a:xfrm>
                <a:off x="5329625" y="3537187"/>
                <a:ext cx="945242" cy="945238"/>
                <a:chOff x="1362830" y="155416"/>
                <a:chExt cx="576002" cy="576000"/>
              </a:xfrm>
            </p:grpSpPr>
            <p:sp>
              <p:nvSpPr>
                <p:cNvPr id="23" name="椭圆 22">
                  <a:extLst>
                    <a:ext uri="{FF2B5EF4-FFF2-40B4-BE49-F238E27FC236}">
                      <a16:creationId xmlns:a16="http://schemas.microsoft.com/office/drawing/2014/main" id="{4B08D86C-E7F4-CBBF-6624-49773A75A515}"/>
                    </a:ext>
                  </a:extLst>
                </p:cNvPr>
                <p:cNvSpPr/>
                <p:nvPr/>
              </p:nvSpPr>
              <p:spPr>
                <a:xfrm>
                  <a:off x="1362830" y="155416"/>
                  <a:ext cx="576002" cy="576000"/>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kumimoji="1" lang="zh-CN" altLang="en-US" dirty="0">
                    <a:noFill/>
                  </a:endParaRPr>
                </a:p>
              </p:txBody>
            </p:sp>
            <p:sp>
              <p:nvSpPr>
                <p:cNvPr id="24" name="任意多边形: 形状 23">
                  <a:extLst>
                    <a:ext uri="{FF2B5EF4-FFF2-40B4-BE49-F238E27FC236}">
                      <a16:creationId xmlns:a16="http://schemas.microsoft.com/office/drawing/2014/main" id="{8CE59AD2-AD23-5130-C55B-1C3C29462A73}"/>
                    </a:ext>
                  </a:extLst>
                </p:cNvPr>
                <p:cNvSpPr/>
                <p:nvPr/>
              </p:nvSpPr>
              <p:spPr bwMode="auto">
                <a:xfrm>
                  <a:off x="1517561" y="332466"/>
                  <a:ext cx="266541" cy="221899"/>
                </a:xfrm>
                <a:custGeom>
                  <a:avLst/>
                  <a:gdLst>
                    <a:gd name="connsiteX0" fmla="*/ 483573 w 526297"/>
                    <a:gd name="connsiteY0" fmla="*/ 133971 h 438150"/>
                    <a:gd name="connsiteX1" fmla="*/ 527674 w 526297"/>
                    <a:gd name="connsiteY1" fmla="*/ 178072 h 438150"/>
                    <a:gd name="connsiteX2" fmla="*/ 527579 w 526297"/>
                    <a:gd name="connsiteY2" fmla="*/ 181501 h 438150"/>
                    <a:gd name="connsiteX3" fmla="*/ 514244 w 526297"/>
                    <a:gd name="connsiteY3" fmla="*/ 355237 h 438150"/>
                    <a:gd name="connsiteX4" fmla="*/ 485764 w 526297"/>
                    <a:gd name="connsiteY4" fmla="*/ 381621 h 438150"/>
                    <a:gd name="connsiteX5" fmla="*/ 454998 w 526297"/>
                    <a:gd name="connsiteY5" fmla="*/ 381621 h 438150"/>
                    <a:gd name="connsiteX6" fmla="*/ 454998 w 526297"/>
                    <a:gd name="connsiteY6" fmla="*/ 438771 h 438150"/>
                    <a:gd name="connsiteX7" fmla="*/ 435948 w 526297"/>
                    <a:gd name="connsiteY7" fmla="*/ 438771 h 438150"/>
                    <a:gd name="connsiteX8" fmla="*/ 435948 w 526297"/>
                    <a:gd name="connsiteY8" fmla="*/ 381621 h 438150"/>
                    <a:gd name="connsiteX9" fmla="*/ 93048 w 526297"/>
                    <a:gd name="connsiteY9" fmla="*/ 381621 h 438150"/>
                    <a:gd name="connsiteX10" fmla="*/ 93048 w 526297"/>
                    <a:gd name="connsiteY10" fmla="*/ 438771 h 438150"/>
                    <a:gd name="connsiteX11" fmla="*/ 73998 w 526297"/>
                    <a:gd name="connsiteY11" fmla="*/ 438771 h 438150"/>
                    <a:gd name="connsiteX12" fmla="*/ 73998 w 526297"/>
                    <a:gd name="connsiteY12" fmla="*/ 381621 h 438150"/>
                    <a:gd name="connsiteX13" fmla="*/ 43328 w 526297"/>
                    <a:gd name="connsiteY13" fmla="*/ 381621 h 438150"/>
                    <a:gd name="connsiteX14" fmla="*/ 14848 w 526297"/>
                    <a:gd name="connsiteY14" fmla="*/ 355237 h 438150"/>
                    <a:gd name="connsiteX15" fmla="*/ 1513 w 526297"/>
                    <a:gd name="connsiteY15" fmla="*/ 181501 h 438150"/>
                    <a:gd name="connsiteX16" fmla="*/ 42089 w 526297"/>
                    <a:gd name="connsiteY16" fmla="*/ 134162 h 438150"/>
                    <a:gd name="connsiteX17" fmla="*/ 45518 w 526297"/>
                    <a:gd name="connsiteY17" fmla="*/ 134066 h 438150"/>
                    <a:gd name="connsiteX18" fmla="*/ 101906 w 526297"/>
                    <a:gd name="connsiteY18" fmla="*/ 180834 h 438150"/>
                    <a:gd name="connsiteX19" fmla="*/ 121623 w 526297"/>
                    <a:gd name="connsiteY19" fmla="*/ 286371 h 438150"/>
                    <a:gd name="connsiteX20" fmla="*/ 407373 w 526297"/>
                    <a:gd name="connsiteY20" fmla="*/ 286371 h 438150"/>
                    <a:gd name="connsiteX21" fmla="*/ 427185 w 526297"/>
                    <a:gd name="connsiteY21" fmla="*/ 180739 h 438150"/>
                    <a:gd name="connsiteX22" fmla="*/ 483573 w 526297"/>
                    <a:gd name="connsiteY22" fmla="*/ 133971 h 438150"/>
                    <a:gd name="connsiteX23" fmla="*/ 416898 w 526297"/>
                    <a:gd name="connsiteY23" fmla="*/ 621 h 438150"/>
                    <a:gd name="connsiteX24" fmla="*/ 483573 w 526297"/>
                    <a:gd name="connsiteY24" fmla="*/ 67296 h 438150"/>
                    <a:gd name="connsiteX25" fmla="*/ 483573 w 526297"/>
                    <a:gd name="connsiteY25" fmla="*/ 115397 h 438150"/>
                    <a:gd name="connsiteX26" fmla="*/ 476429 w 526297"/>
                    <a:gd name="connsiteY26" fmla="*/ 114921 h 438150"/>
                    <a:gd name="connsiteX27" fmla="*/ 412040 w 526297"/>
                    <a:gd name="connsiteY27" fmla="*/ 166451 h 438150"/>
                    <a:gd name="connsiteX28" fmla="*/ 411564 w 526297"/>
                    <a:gd name="connsiteY28" fmla="*/ 168737 h 438150"/>
                    <a:gd name="connsiteX29" fmla="*/ 393086 w 526297"/>
                    <a:gd name="connsiteY29" fmla="*/ 267321 h 438150"/>
                    <a:gd name="connsiteX30" fmla="*/ 135911 w 526297"/>
                    <a:gd name="connsiteY30" fmla="*/ 267321 h 438150"/>
                    <a:gd name="connsiteX31" fmla="*/ 117432 w 526297"/>
                    <a:gd name="connsiteY31" fmla="*/ 168737 h 438150"/>
                    <a:gd name="connsiteX32" fmla="*/ 52567 w 526297"/>
                    <a:gd name="connsiteY32" fmla="*/ 114921 h 438150"/>
                    <a:gd name="connsiteX33" fmla="*/ 54948 w 526297"/>
                    <a:gd name="connsiteY33" fmla="*/ 67296 h 438150"/>
                    <a:gd name="connsiteX34" fmla="*/ 121623 w 526297"/>
                    <a:gd name="connsiteY34" fmla="*/ 621 h 438150"/>
                    <a:gd name="connsiteX35" fmla="*/ 416898 w 526297"/>
                    <a:gd name="connsiteY35" fmla="*/ 621 h 438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26297" h="438150">
                      <a:moveTo>
                        <a:pt x="483573" y="133971"/>
                      </a:moveTo>
                      <a:cubicBezTo>
                        <a:pt x="507957" y="133971"/>
                        <a:pt x="527674" y="153688"/>
                        <a:pt x="527674" y="178072"/>
                      </a:cubicBezTo>
                      <a:cubicBezTo>
                        <a:pt x="527674" y="179215"/>
                        <a:pt x="527674" y="180358"/>
                        <a:pt x="527579" y="181501"/>
                      </a:cubicBezTo>
                      <a:lnTo>
                        <a:pt x="514244" y="355237"/>
                      </a:lnTo>
                      <a:cubicBezTo>
                        <a:pt x="513101" y="370096"/>
                        <a:pt x="500718" y="381621"/>
                        <a:pt x="485764" y="381621"/>
                      </a:cubicBezTo>
                      <a:lnTo>
                        <a:pt x="454998" y="381621"/>
                      </a:lnTo>
                      <a:lnTo>
                        <a:pt x="454998" y="438771"/>
                      </a:lnTo>
                      <a:lnTo>
                        <a:pt x="435948" y="438771"/>
                      </a:lnTo>
                      <a:lnTo>
                        <a:pt x="435948" y="381621"/>
                      </a:lnTo>
                      <a:lnTo>
                        <a:pt x="93048" y="381621"/>
                      </a:lnTo>
                      <a:lnTo>
                        <a:pt x="93048" y="438771"/>
                      </a:lnTo>
                      <a:lnTo>
                        <a:pt x="73998" y="438771"/>
                      </a:lnTo>
                      <a:lnTo>
                        <a:pt x="73998" y="381621"/>
                      </a:lnTo>
                      <a:lnTo>
                        <a:pt x="43328" y="381621"/>
                      </a:lnTo>
                      <a:cubicBezTo>
                        <a:pt x="28373" y="381621"/>
                        <a:pt x="15991" y="370096"/>
                        <a:pt x="14848" y="355237"/>
                      </a:cubicBezTo>
                      <a:lnTo>
                        <a:pt x="1513" y="181501"/>
                      </a:lnTo>
                      <a:cubicBezTo>
                        <a:pt x="-392" y="157212"/>
                        <a:pt x="17801" y="135971"/>
                        <a:pt x="42089" y="134162"/>
                      </a:cubicBezTo>
                      <a:cubicBezTo>
                        <a:pt x="43232" y="134066"/>
                        <a:pt x="44375" y="134066"/>
                        <a:pt x="45518" y="134066"/>
                      </a:cubicBezTo>
                      <a:cubicBezTo>
                        <a:pt x="73141" y="134066"/>
                        <a:pt x="96858" y="153688"/>
                        <a:pt x="101906" y="180834"/>
                      </a:cubicBezTo>
                      <a:lnTo>
                        <a:pt x="121623" y="286371"/>
                      </a:lnTo>
                      <a:lnTo>
                        <a:pt x="407373" y="286371"/>
                      </a:lnTo>
                      <a:lnTo>
                        <a:pt x="427185" y="180739"/>
                      </a:lnTo>
                      <a:cubicBezTo>
                        <a:pt x="432233" y="153592"/>
                        <a:pt x="455951" y="133971"/>
                        <a:pt x="483573" y="133971"/>
                      </a:cubicBezTo>
                      <a:close/>
                      <a:moveTo>
                        <a:pt x="416898" y="621"/>
                      </a:moveTo>
                      <a:cubicBezTo>
                        <a:pt x="453760" y="621"/>
                        <a:pt x="483573" y="30434"/>
                        <a:pt x="483573" y="67296"/>
                      </a:cubicBezTo>
                      <a:lnTo>
                        <a:pt x="483573" y="115397"/>
                      </a:lnTo>
                      <a:cubicBezTo>
                        <a:pt x="481192" y="115112"/>
                        <a:pt x="478811" y="114921"/>
                        <a:pt x="476429" y="114921"/>
                      </a:cubicBezTo>
                      <a:cubicBezTo>
                        <a:pt x="445473" y="114921"/>
                        <a:pt x="418803" y="136448"/>
                        <a:pt x="412040" y="166451"/>
                      </a:cubicBezTo>
                      <a:lnTo>
                        <a:pt x="411564" y="168737"/>
                      </a:lnTo>
                      <a:lnTo>
                        <a:pt x="393086" y="267321"/>
                      </a:lnTo>
                      <a:lnTo>
                        <a:pt x="135911" y="267321"/>
                      </a:lnTo>
                      <a:lnTo>
                        <a:pt x="117432" y="168737"/>
                      </a:lnTo>
                      <a:cubicBezTo>
                        <a:pt x="111622" y="137495"/>
                        <a:pt x="84285" y="114921"/>
                        <a:pt x="52567" y="114921"/>
                      </a:cubicBezTo>
                      <a:lnTo>
                        <a:pt x="54948" y="67296"/>
                      </a:lnTo>
                      <a:cubicBezTo>
                        <a:pt x="54948" y="30434"/>
                        <a:pt x="84761" y="621"/>
                        <a:pt x="121623" y="621"/>
                      </a:cubicBezTo>
                      <a:lnTo>
                        <a:pt x="416898" y="621"/>
                      </a:lnTo>
                      <a:close/>
                    </a:path>
                  </a:pathLst>
                </a:custGeom>
                <a:solidFill>
                  <a:srgbClr val="FFFFFF"/>
                </a:solidFill>
                <a:ln>
                  <a:noFill/>
                </a:ln>
              </p:spPr>
              <p:txBody>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grpSp>
          <p:sp>
            <p:nvSpPr>
              <p:cNvPr id="22" name="矩形 21">
                <a:extLst>
                  <a:ext uri="{FF2B5EF4-FFF2-40B4-BE49-F238E27FC236}">
                    <a16:creationId xmlns:a16="http://schemas.microsoft.com/office/drawing/2014/main" id="{1E3D8F6E-D519-920B-FCF6-7E629E18B182}"/>
                  </a:ext>
                </a:extLst>
              </p:cNvPr>
              <p:cNvSpPr/>
              <p:nvPr/>
            </p:nvSpPr>
            <p:spPr>
              <a:xfrm>
                <a:off x="6557376" y="3466761"/>
                <a:ext cx="2923543"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spAutoFit/>
              </a:bodyPr>
              <a:lstStyle/>
              <a:p>
                <a:r>
                  <a:rPr kumimoji="1" lang="en-US" altLang="zh-CN" b="1" dirty="0">
                    <a:solidFill>
                      <a:schemeClr val="tx1"/>
                    </a:solidFill>
                  </a:rPr>
                  <a:t>Computation ability</a:t>
                </a:r>
              </a:p>
            </p:txBody>
          </p:sp>
        </p:grpSp>
        <p:sp>
          <p:nvSpPr>
            <p:cNvPr id="31" name="矩形: 圆角 30">
              <a:extLst>
                <a:ext uri="{FF2B5EF4-FFF2-40B4-BE49-F238E27FC236}">
                  <a16:creationId xmlns:a16="http://schemas.microsoft.com/office/drawing/2014/main" id="{8F8D4C8E-EB98-AD83-D67B-F7DD5C91CFBF}"/>
                </a:ext>
              </a:extLst>
            </p:cNvPr>
            <p:cNvSpPr/>
            <p:nvPr/>
          </p:nvSpPr>
          <p:spPr>
            <a:xfrm>
              <a:off x="6559848" y="3324732"/>
              <a:ext cx="4884666" cy="608494"/>
            </a:xfrm>
            <a:prstGeom prst="roundRect">
              <a:avLst/>
            </a:prstGeom>
            <a:solidFill>
              <a:schemeClr val="tx2">
                <a:alpha val="15000"/>
              </a:schemeClr>
            </a:solid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en-US" altLang="zh-CN" sz="1400" dirty="0">
                  <a:solidFill>
                    <a:schemeClr val="tx1"/>
                  </a:solidFill>
                </a:rPr>
                <a:t>Considering the limited resources, by using the operator acceleration algorithm, a highly accurate model can be trained with a small number of iterations.</a:t>
              </a:r>
              <a:endParaRPr kumimoji="1" lang="zh-CN" altLang="en-US" sz="1400" dirty="0">
                <a:solidFill>
                  <a:schemeClr val="tx1"/>
                </a:solidFill>
              </a:endParaRPr>
            </a:p>
          </p:txBody>
        </p:sp>
      </p:grpSp>
      <p:grpSp>
        <p:nvGrpSpPr>
          <p:cNvPr id="10" name="组合 9">
            <a:extLst>
              <a:ext uri="{FF2B5EF4-FFF2-40B4-BE49-F238E27FC236}">
                <a16:creationId xmlns:a16="http://schemas.microsoft.com/office/drawing/2014/main" id="{9B616FB7-8E80-BE1F-92CB-528BA16509BA}"/>
              </a:ext>
            </a:extLst>
          </p:cNvPr>
          <p:cNvGrpSpPr/>
          <p:nvPr/>
        </p:nvGrpSpPr>
        <p:grpSpPr>
          <a:xfrm>
            <a:off x="1211195" y="3876723"/>
            <a:ext cx="5741148" cy="1015664"/>
            <a:chOff x="1211195" y="3971064"/>
            <a:chExt cx="5741148" cy="1015664"/>
          </a:xfrm>
        </p:grpSpPr>
        <p:grpSp>
          <p:nvGrpSpPr>
            <p:cNvPr id="8" name="组合 7">
              <a:extLst>
                <a:ext uri="{FF2B5EF4-FFF2-40B4-BE49-F238E27FC236}">
                  <a16:creationId xmlns:a16="http://schemas.microsoft.com/office/drawing/2014/main" id="{C642619A-FBF0-566C-A752-56B1ACFDABF2}"/>
                </a:ext>
              </a:extLst>
            </p:cNvPr>
            <p:cNvGrpSpPr/>
            <p:nvPr/>
          </p:nvGrpSpPr>
          <p:grpSpPr>
            <a:xfrm>
              <a:off x="1211195" y="3971064"/>
              <a:ext cx="4151294" cy="1015664"/>
              <a:chOff x="1138625" y="4760799"/>
              <a:chExt cx="4151294" cy="1015664"/>
            </a:xfrm>
          </p:grpSpPr>
          <p:grpSp>
            <p:nvGrpSpPr>
              <p:cNvPr id="16" name="组合 15">
                <a:extLst>
                  <a:ext uri="{FF2B5EF4-FFF2-40B4-BE49-F238E27FC236}">
                    <a16:creationId xmlns:a16="http://schemas.microsoft.com/office/drawing/2014/main" id="{FD3B7CBE-1AA0-08E8-EE41-D25AD611B690}"/>
                  </a:ext>
                </a:extLst>
              </p:cNvPr>
              <p:cNvGrpSpPr>
                <a:grpSpLocks/>
              </p:cNvGrpSpPr>
              <p:nvPr/>
            </p:nvGrpSpPr>
            <p:grpSpPr>
              <a:xfrm>
                <a:off x="1138625" y="4831225"/>
                <a:ext cx="945242" cy="945238"/>
                <a:chOff x="1362830" y="1192634"/>
                <a:chExt cx="576002" cy="576000"/>
              </a:xfrm>
            </p:grpSpPr>
            <p:sp>
              <p:nvSpPr>
                <p:cNvPr id="18" name="椭圆 17">
                  <a:extLst>
                    <a:ext uri="{FF2B5EF4-FFF2-40B4-BE49-F238E27FC236}">
                      <a16:creationId xmlns:a16="http://schemas.microsoft.com/office/drawing/2014/main" id="{EA051E8C-9FA3-0106-A435-D83A571D7204}"/>
                    </a:ext>
                  </a:extLst>
                </p:cNvPr>
                <p:cNvSpPr/>
                <p:nvPr/>
              </p:nvSpPr>
              <p:spPr>
                <a:xfrm>
                  <a:off x="1362830" y="1192634"/>
                  <a:ext cx="576002" cy="576000"/>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kumimoji="1" lang="zh-CN" altLang="en-US" dirty="0">
                    <a:noFill/>
                  </a:endParaRPr>
                </a:p>
              </p:txBody>
            </p:sp>
            <p:sp>
              <p:nvSpPr>
                <p:cNvPr id="19" name="任意多边形: 形状 18">
                  <a:extLst>
                    <a:ext uri="{FF2B5EF4-FFF2-40B4-BE49-F238E27FC236}">
                      <a16:creationId xmlns:a16="http://schemas.microsoft.com/office/drawing/2014/main" id="{6E6D83AC-71DC-DA0D-9742-2A62ED807B58}"/>
                    </a:ext>
                  </a:extLst>
                </p:cNvPr>
                <p:cNvSpPr/>
                <p:nvPr/>
              </p:nvSpPr>
              <p:spPr bwMode="auto">
                <a:xfrm>
                  <a:off x="1517560" y="1359263"/>
                  <a:ext cx="266541" cy="242743"/>
                </a:xfrm>
                <a:custGeom>
                  <a:avLst/>
                  <a:gdLst>
                    <a:gd name="connsiteX0" fmla="*/ 125329 w 533400"/>
                    <a:gd name="connsiteY0" fmla="*/ 229221 h 485775"/>
                    <a:gd name="connsiteX1" fmla="*/ 125329 w 533400"/>
                    <a:gd name="connsiteY1" fmla="*/ 276846 h 485775"/>
                    <a:gd name="connsiteX2" fmla="*/ 144379 w 533400"/>
                    <a:gd name="connsiteY2" fmla="*/ 276846 h 485775"/>
                    <a:gd name="connsiteX3" fmla="*/ 144379 w 533400"/>
                    <a:gd name="connsiteY3" fmla="*/ 229221 h 485775"/>
                    <a:gd name="connsiteX4" fmla="*/ 392029 w 533400"/>
                    <a:gd name="connsiteY4" fmla="*/ 229221 h 485775"/>
                    <a:gd name="connsiteX5" fmla="*/ 392029 w 533400"/>
                    <a:gd name="connsiteY5" fmla="*/ 276846 h 485775"/>
                    <a:gd name="connsiteX6" fmla="*/ 411079 w 533400"/>
                    <a:gd name="connsiteY6" fmla="*/ 276846 h 485775"/>
                    <a:gd name="connsiteX7" fmla="*/ 411079 w 533400"/>
                    <a:gd name="connsiteY7" fmla="*/ 229221 h 485775"/>
                    <a:gd name="connsiteX8" fmla="*/ 534904 w 533400"/>
                    <a:gd name="connsiteY8" fmla="*/ 229221 h 485775"/>
                    <a:gd name="connsiteX9" fmla="*/ 534904 w 533400"/>
                    <a:gd name="connsiteY9" fmla="*/ 457821 h 485775"/>
                    <a:gd name="connsiteX10" fmla="*/ 506329 w 533400"/>
                    <a:gd name="connsiteY10" fmla="*/ 486396 h 485775"/>
                    <a:gd name="connsiteX11" fmla="*/ 30079 w 533400"/>
                    <a:gd name="connsiteY11" fmla="*/ 486396 h 485775"/>
                    <a:gd name="connsiteX12" fmla="*/ 1504 w 533400"/>
                    <a:gd name="connsiteY12" fmla="*/ 457821 h 485775"/>
                    <a:gd name="connsiteX13" fmla="*/ 1504 w 533400"/>
                    <a:gd name="connsiteY13" fmla="*/ 229221 h 485775"/>
                    <a:gd name="connsiteX14" fmla="*/ 125329 w 533400"/>
                    <a:gd name="connsiteY14" fmla="*/ 229221 h 485775"/>
                    <a:gd name="connsiteX15" fmla="*/ 372979 w 533400"/>
                    <a:gd name="connsiteY15" fmla="*/ 621 h 485775"/>
                    <a:gd name="connsiteX16" fmla="*/ 411079 w 533400"/>
                    <a:gd name="connsiteY16" fmla="*/ 36816 h 485775"/>
                    <a:gd name="connsiteX17" fmla="*/ 411079 w 533400"/>
                    <a:gd name="connsiteY17" fmla="*/ 38721 h 485775"/>
                    <a:gd name="connsiteX18" fmla="*/ 411079 w 533400"/>
                    <a:gd name="connsiteY18" fmla="*/ 114921 h 485775"/>
                    <a:gd name="connsiteX19" fmla="*/ 506329 w 533400"/>
                    <a:gd name="connsiteY19" fmla="*/ 114921 h 485775"/>
                    <a:gd name="connsiteX20" fmla="*/ 534904 w 533400"/>
                    <a:gd name="connsiteY20" fmla="*/ 143496 h 485775"/>
                    <a:gd name="connsiteX21" fmla="*/ 534904 w 533400"/>
                    <a:gd name="connsiteY21" fmla="*/ 210171 h 485775"/>
                    <a:gd name="connsiteX22" fmla="*/ 1504 w 533400"/>
                    <a:gd name="connsiteY22" fmla="*/ 210171 h 485775"/>
                    <a:gd name="connsiteX23" fmla="*/ 1504 w 533400"/>
                    <a:gd name="connsiteY23" fmla="*/ 143496 h 485775"/>
                    <a:gd name="connsiteX24" fmla="*/ 30079 w 533400"/>
                    <a:gd name="connsiteY24" fmla="*/ 114921 h 485775"/>
                    <a:gd name="connsiteX25" fmla="*/ 125329 w 533400"/>
                    <a:gd name="connsiteY25" fmla="*/ 114921 h 485775"/>
                    <a:gd name="connsiteX26" fmla="*/ 125329 w 533400"/>
                    <a:gd name="connsiteY26" fmla="*/ 38721 h 485775"/>
                    <a:gd name="connsiteX27" fmla="*/ 161524 w 533400"/>
                    <a:gd name="connsiteY27" fmla="*/ 621 h 485775"/>
                    <a:gd name="connsiteX28" fmla="*/ 163429 w 533400"/>
                    <a:gd name="connsiteY28" fmla="*/ 621 h 485775"/>
                    <a:gd name="connsiteX29" fmla="*/ 372979 w 533400"/>
                    <a:gd name="connsiteY29" fmla="*/ 621 h 485775"/>
                    <a:gd name="connsiteX30" fmla="*/ 372979 w 533400"/>
                    <a:gd name="connsiteY30" fmla="*/ 19671 h 485775"/>
                    <a:gd name="connsiteX31" fmla="*/ 163429 w 533400"/>
                    <a:gd name="connsiteY31" fmla="*/ 19671 h 485775"/>
                    <a:gd name="connsiteX32" fmla="*/ 144474 w 533400"/>
                    <a:gd name="connsiteY32" fmla="*/ 37292 h 485775"/>
                    <a:gd name="connsiteX33" fmla="*/ 144379 w 533400"/>
                    <a:gd name="connsiteY33" fmla="*/ 38721 h 485775"/>
                    <a:gd name="connsiteX34" fmla="*/ 144379 w 533400"/>
                    <a:gd name="connsiteY34" fmla="*/ 114921 h 485775"/>
                    <a:gd name="connsiteX35" fmla="*/ 392029 w 533400"/>
                    <a:gd name="connsiteY35" fmla="*/ 114921 h 485775"/>
                    <a:gd name="connsiteX36" fmla="*/ 392029 w 533400"/>
                    <a:gd name="connsiteY36" fmla="*/ 38721 h 485775"/>
                    <a:gd name="connsiteX37" fmla="*/ 375836 w 533400"/>
                    <a:gd name="connsiteY37" fmla="*/ 19862 h 485775"/>
                    <a:gd name="connsiteX38" fmla="*/ 374408 w 533400"/>
                    <a:gd name="connsiteY38" fmla="*/ 19671 h 485775"/>
                    <a:gd name="connsiteX39" fmla="*/ 372979 w 533400"/>
                    <a:gd name="connsiteY39" fmla="*/ 19671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533400" h="485775">
                      <a:moveTo>
                        <a:pt x="125329" y="229221"/>
                      </a:moveTo>
                      <a:lnTo>
                        <a:pt x="125329" y="276846"/>
                      </a:lnTo>
                      <a:lnTo>
                        <a:pt x="144379" y="276846"/>
                      </a:lnTo>
                      <a:lnTo>
                        <a:pt x="144379" y="229221"/>
                      </a:lnTo>
                      <a:lnTo>
                        <a:pt x="392029" y="229221"/>
                      </a:lnTo>
                      <a:lnTo>
                        <a:pt x="392029" y="276846"/>
                      </a:lnTo>
                      <a:lnTo>
                        <a:pt x="411079" y="276846"/>
                      </a:lnTo>
                      <a:lnTo>
                        <a:pt x="411079" y="229221"/>
                      </a:lnTo>
                      <a:lnTo>
                        <a:pt x="534904" y="229221"/>
                      </a:lnTo>
                      <a:lnTo>
                        <a:pt x="534904" y="457821"/>
                      </a:lnTo>
                      <a:cubicBezTo>
                        <a:pt x="534904" y="473632"/>
                        <a:pt x="522141" y="486396"/>
                        <a:pt x="506329" y="486396"/>
                      </a:cubicBezTo>
                      <a:lnTo>
                        <a:pt x="30079" y="486396"/>
                      </a:lnTo>
                      <a:cubicBezTo>
                        <a:pt x="14267" y="486396"/>
                        <a:pt x="1504" y="473632"/>
                        <a:pt x="1504" y="457821"/>
                      </a:cubicBezTo>
                      <a:lnTo>
                        <a:pt x="1504" y="229221"/>
                      </a:lnTo>
                      <a:lnTo>
                        <a:pt x="125329" y="229221"/>
                      </a:lnTo>
                      <a:close/>
                      <a:moveTo>
                        <a:pt x="372979" y="621"/>
                      </a:moveTo>
                      <a:cubicBezTo>
                        <a:pt x="393363" y="621"/>
                        <a:pt x="410031" y="16623"/>
                        <a:pt x="411079" y="36816"/>
                      </a:cubicBezTo>
                      <a:lnTo>
                        <a:pt x="411079" y="38721"/>
                      </a:lnTo>
                      <a:lnTo>
                        <a:pt x="411079" y="114921"/>
                      </a:lnTo>
                      <a:lnTo>
                        <a:pt x="506329" y="114921"/>
                      </a:lnTo>
                      <a:cubicBezTo>
                        <a:pt x="522141" y="114921"/>
                        <a:pt x="534904" y="127685"/>
                        <a:pt x="534904" y="143496"/>
                      </a:cubicBezTo>
                      <a:lnTo>
                        <a:pt x="534904" y="210171"/>
                      </a:lnTo>
                      <a:lnTo>
                        <a:pt x="1504" y="210171"/>
                      </a:lnTo>
                      <a:lnTo>
                        <a:pt x="1504" y="143496"/>
                      </a:lnTo>
                      <a:cubicBezTo>
                        <a:pt x="1504" y="127685"/>
                        <a:pt x="14267" y="114921"/>
                        <a:pt x="30079" y="114921"/>
                      </a:cubicBezTo>
                      <a:lnTo>
                        <a:pt x="125329" y="114921"/>
                      </a:lnTo>
                      <a:lnTo>
                        <a:pt x="125329" y="38721"/>
                      </a:lnTo>
                      <a:cubicBezTo>
                        <a:pt x="125329" y="18337"/>
                        <a:pt x="141331" y="1669"/>
                        <a:pt x="161524" y="621"/>
                      </a:cubicBezTo>
                      <a:lnTo>
                        <a:pt x="163429" y="621"/>
                      </a:lnTo>
                      <a:lnTo>
                        <a:pt x="372979" y="621"/>
                      </a:lnTo>
                      <a:close/>
                      <a:moveTo>
                        <a:pt x="372979" y="19671"/>
                      </a:moveTo>
                      <a:lnTo>
                        <a:pt x="163429" y="19671"/>
                      </a:lnTo>
                      <a:cubicBezTo>
                        <a:pt x="153428" y="19671"/>
                        <a:pt x="145141" y="27482"/>
                        <a:pt x="144474" y="37292"/>
                      </a:cubicBezTo>
                      <a:lnTo>
                        <a:pt x="144379" y="38721"/>
                      </a:lnTo>
                      <a:lnTo>
                        <a:pt x="144379" y="114921"/>
                      </a:lnTo>
                      <a:lnTo>
                        <a:pt x="392029" y="114921"/>
                      </a:lnTo>
                      <a:lnTo>
                        <a:pt x="392029" y="38721"/>
                      </a:lnTo>
                      <a:cubicBezTo>
                        <a:pt x="392029" y="29196"/>
                        <a:pt x="384981" y="21290"/>
                        <a:pt x="375836" y="19862"/>
                      </a:cubicBezTo>
                      <a:lnTo>
                        <a:pt x="374408" y="19671"/>
                      </a:lnTo>
                      <a:lnTo>
                        <a:pt x="372979" y="19671"/>
                      </a:lnTo>
                      <a:close/>
                    </a:path>
                  </a:pathLst>
                </a:custGeom>
                <a:solidFill>
                  <a:srgbClr val="FFFFFF"/>
                </a:solidFill>
                <a:ln>
                  <a:noFill/>
                </a:ln>
              </p:spPr>
              <p:txBody>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dirty="0"/>
                </a:p>
              </p:txBody>
            </p:sp>
          </p:grpSp>
          <p:sp>
            <p:nvSpPr>
              <p:cNvPr id="17" name="矩形 16">
                <a:extLst>
                  <a:ext uri="{FF2B5EF4-FFF2-40B4-BE49-F238E27FC236}">
                    <a16:creationId xmlns:a16="http://schemas.microsoft.com/office/drawing/2014/main" id="{F49F26D0-BAD6-AC18-EE72-9E04083F3D12}"/>
                  </a:ext>
                </a:extLst>
              </p:cNvPr>
              <p:cNvSpPr/>
              <p:nvPr/>
            </p:nvSpPr>
            <p:spPr>
              <a:xfrm>
                <a:off x="2366376" y="4760799"/>
                <a:ext cx="2923543"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spAutoFit/>
              </a:bodyPr>
              <a:lstStyle/>
              <a:p>
                <a:r>
                  <a:rPr kumimoji="1" lang="en-US" altLang="zh-CN" b="1" dirty="0">
                    <a:solidFill>
                      <a:schemeClr val="tx1"/>
                    </a:solidFill>
                  </a:rPr>
                  <a:t>Lack of Adaptability</a:t>
                </a:r>
              </a:p>
            </p:txBody>
          </p:sp>
        </p:grpSp>
        <p:sp>
          <p:nvSpPr>
            <p:cNvPr id="32" name="矩形: 圆角 31">
              <a:extLst>
                <a:ext uri="{FF2B5EF4-FFF2-40B4-BE49-F238E27FC236}">
                  <a16:creationId xmlns:a16="http://schemas.microsoft.com/office/drawing/2014/main" id="{9059AC3F-8AC5-57A5-C41A-CF8241DD9BF9}"/>
                </a:ext>
              </a:extLst>
            </p:cNvPr>
            <p:cNvSpPr/>
            <p:nvPr/>
          </p:nvSpPr>
          <p:spPr>
            <a:xfrm>
              <a:off x="2410355" y="4372287"/>
              <a:ext cx="4541988" cy="608494"/>
            </a:xfrm>
            <a:prstGeom prst="roundRect">
              <a:avLst/>
            </a:prstGeom>
            <a:solidFill>
              <a:schemeClr val="tx2">
                <a:alpha val="15000"/>
              </a:schemeClr>
            </a:solid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en-US" altLang="zh-CN" sz="1400" dirty="0">
                  <a:solidFill>
                    <a:schemeClr val="tx1"/>
                  </a:solidFill>
                </a:rPr>
                <a:t>Due to the limitation of model, the model only can analyze MRI and Clinical medical Data.</a:t>
              </a:r>
            </a:p>
          </p:txBody>
        </p:sp>
      </p:grpSp>
      <p:grpSp>
        <p:nvGrpSpPr>
          <p:cNvPr id="15" name="组合 14">
            <a:extLst>
              <a:ext uri="{FF2B5EF4-FFF2-40B4-BE49-F238E27FC236}">
                <a16:creationId xmlns:a16="http://schemas.microsoft.com/office/drawing/2014/main" id="{7E4AF39D-C78A-9620-89C0-0FDEF91D6318}"/>
              </a:ext>
            </a:extLst>
          </p:cNvPr>
          <p:cNvGrpSpPr/>
          <p:nvPr/>
        </p:nvGrpSpPr>
        <p:grpSpPr>
          <a:xfrm>
            <a:off x="4233263" y="5045866"/>
            <a:ext cx="6906451" cy="1029649"/>
            <a:chOff x="4233262" y="5045866"/>
            <a:chExt cx="7539393" cy="1029649"/>
          </a:xfrm>
        </p:grpSpPr>
        <p:grpSp>
          <p:nvGrpSpPr>
            <p:cNvPr id="9" name="组合 8">
              <a:extLst>
                <a:ext uri="{FF2B5EF4-FFF2-40B4-BE49-F238E27FC236}">
                  <a16:creationId xmlns:a16="http://schemas.microsoft.com/office/drawing/2014/main" id="{E1F62946-0EBE-61D1-2ABC-9610B55C0B2B}"/>
                </a:ext>
              </a:extLst>
            </p:cNvPr>
            <p:cNvGrpSpPr/>
            <p:nvPr/>
          </p:nvGrpSpPr>
          <p:grpSpPr>
            <a:xfrm>
              <a:off x="4233262" y="5045866"/>
              <a:ext cx="5970281" cy="1015664"/>
              <a:chOff x="4233262" y="5118436"/>
              <a:chExt cx="5970281" cy="1015664"/>
            </a:xfrm>
          </p:grpSpPr>
          <p:grpSp>
            <p:nvGrpSpPr>
              <p:cNvPr id="11" name="组合 10">
                <a:extLst>
                  <a:ext uri="{FF2B5EF4-FFF2-40B4-BE49-F238E27FC236}">
                    <a16:creationId xmlns:a16="http://schemas.microsoft.com/office/drawing/2014/main" id="{DC466F5A-2E9A-5295-8513-A2D1FC1B5779}"/>
                  </a:ext>
                </a:extLst>
              </p:cNvPr>
              <p:cNvGrpSpPr>
                <a:grpSpLocks/>
              </p:cNvGrpSpPr>
              <p:nvPr/>
            </p:nvGrpSpPr>
            <p:grpSpPr>
              <a:xfrm>
                <a:off x="4233262" y="5188862"/>
                <a:ext cx="945242" cy="945238"/>
                <a:chOff x="498345" y="2229853"/>
                <a:chExt cx="576002" cy="576000"/>
              </a:xfrm>
            </p:grpSpPr>
            <p:sp>
              <p:nvSpPr>
                <p:cNvPr id="13" name="椭圆 12">
                  <a:extLst>
                    <a:ext uri="{FF2B5EF4-FFF2-40B4-BE49-F238E27FC236}">
                      <a16:creationId xmlns:a16="http://schemas.microsoft.com/office/drawing/2014/main" id="{E57D4B45-E5B2-AAC6-0EC2-73DB887CFBCA}"/>
                    </a:ext>
                  </a:extLst>
                </p:cNvPr>
                <p:cNvSpPr/>
                <p:nvPr/>
              </p:nvSpPr>
              <p:spPr>
                <a:xfrm>
                  <a:off x="498345" y="2229853"/>
                  <a:ext cx="576002" cy="576000"/>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kumimoji="1" lang="zh-CN" altLang="en-US" dirty="0">
                    <a:noFill/>
                  </a:endParaRPr>
                </a:p>
              </p:txBody>
            </p:sp>
            <p:sp>
              <p:nvSpPr>
                <p:cNvPr id="14" name="任意多边形: 形状 13">
                  <a:extLst>
                    <a:ext uri="{FF2B5EF4-FFF2-40B4-BE49-F238E27FC236}">
                      <a16:creationId xmlns:a16="http://schemas.microsoft.com/office/drawing/2014/main" id="{B50C4236-A3AD-869A-0FE5-35DB8094ED0C}"/>
                    </a:ext>
                  </a:extLst>
                </p:cNvPr>
                <p:cNvSpPr/>
                <p:nvPr/>
              </p:nvSpPr>
              <p:spPr bwMode="auto">
                <a:xfrm>
                  <a:off x="653074" y="2426980"/>
                  <a:ext cx="266541" cy="212245"/>
                </a:xfrm>
                <a:custGeom>
                  <a:avLst/>
                  <a:gdLst>
                    <a:gd name="connsiteX0" fmla="*/ 486767 w 514350"/>
                    <a:gd name="connsiteY0" fmla="*/ 621 h 409575"/>
                    <a:gd name="connsiteX1" fmla="*/ 515342 w 514350"/>
                    <a:gd name="connsiteY1" fmla="*/ 29196 h 409575"/>
                    <a:gd name="connsiteX2" fmla="*/ 515342 w 514350"/>
                    <a:gd name="connsiteY2" fmla="*/ 324471 h 409575"/>
                    <a:gd name="connsiteX3" fmla="*/ 486767 w 514350"/>
                    <a:gd name="connsiteY3" fmla="*/ 353046 h 409575"/>
                    <a:gd name="connsiteX4" fmla="*/ 192159 w 514350"/>
                    <a:gd name="connsiteY4" fmla="*/ 353046 h 409575"/>
                    <a:gd name="connsiteX5" fmla="*/ 115387 w 514350"/>
                    <a:gd name="connsiteY5" fmla="*/ 410196 h 409575"/>
                    <a:gd name="connsiteX6" fmla="*/ 115387 w 514350"/>
                    <a:gd name="connsiteY6" fmla="*/ 353046 h 409575"/>
                    <a:gd name="connsiteX7" fmla="*/ 29567 w 514350"/>
                    <a:gd name="connsiteY7" fmla="*/ 353046 h 409575"/>
                    <a:gd name="connsiteX8" fmla="*/ 992 w 514350"/>
                    <a:gd name="connsiteY8" fmla="*/ 324471 h 409575"/>
                    <a:gd name="connsiteX9" fmla="*/ 992 w 514350"/>
                    <a:gd name="connsiteY9" fmla="*/ 29196 h 409575"/>
                    <a:gd name="connsiteX10" fmla="*/ 29567 w 514350"/>
                    <a:gd name="connsiteY10" fmla="*/ 621 h 409575"/>
                    <a:gd name="connsiteX11" fmla="*/ 486767 w 514350"/>
                    <a:gd name="connsiteY11" fmla="*/ 621 h 409575"/>
                    <a:gd name="connsiteX12" fmla="*/ 124817 w 514350"/>
                    <a:gd name="connsiteY12" fmla="*/ 143496 h 409575"/>
                    <a:gd name="connsiteX13" fmla="*/ 91480 w 514350"/>
                    <a:gd name="connsiteY13" fmla="*/ 176834 h 409575"/>
                    <a:gd name="connsiteX14" fmla="*/ 124817 w 514350"/>
                    <a:gd name="connsiteY14" fmla="*/ 210171 h 409575"/>
                    <a:gd name="connsiteX15" fmla="*/ 158155 w 514350"/>
                    <a:gd name="connsiteY15" fmla="*/ 176834 h 409575"/>
                    <a:gd name="connsiteX16" fmla="*/ 124817 w 514350"/>
                    <a:gd name="connsiteY16" fmla="*/ 143496 h 409575"/>
                    <a:gd name="connsiteX17" fmla="*/ 258167 w 514350"/>
                    <a:gd name="connsiteY17" fmla="*/ 143496 h 409575"/>
                    <a:gd name="connsiteX18" fmla="*/ 224830 w 514350"/>
                    <a:gd name="connsiteY18" fmla="*/ 176834 h 409575"/>
                    <a:gd name="connsiteX19" fmla="*/ 258167 w 514350"/>
                    <a:gd name="connsiteY19" fmla="*/ 210171 h 409575"/>
                    <a:gd name="connsiteX20" fmla="*/ 291505 w 514350"/>
                    <a:gd name="connsiteY20" fmla="*/ 176834 h 409575"/>
                    <a:gd name="connsiteX21" fmla="*/ 258167 w 514350"/>
                    <a:gd name="connsiteY21" fmla="*/ 143496 h 409575"/>
                    <a:gd name="connsiteX22" fmla="*/ 391517 w 514350"/>
                    <a:gd name="connsiteY22" fmla="*/ 143496 h 409575"/>
                    <a:gd name="connsiteX23" fmla="*/ 358180 w 514350"/>
                    <a:gd name="connsiteY23" fmla="*/ 176834 h 409575"/>
                    <a:gd name="connsiteX24" fmla="*/ 391517 w 514350"/>
                    <a:gd name="connsiteY24" fmla="*/ 210171 h 409575"/>
                    <a:gd name="connsiteX25" fmla="*/ 424855 w 514350"/>
                    <a:gd name="connsiteY25" fmla="*/ 176834 h 409575"/>
                    <a:gd name="connsiteX26" fmla="*/ 391517 w 514350"/>
                    <a:gd name="connsiteY26" fmla="*/ 143496 h 409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14350" h="409575">
                      <a:moveTo>
                        <a:pt x="486767" y="621"/>
                      </a:moveTo>
                      <a:cubicBezTo>
                        <a:pt x="502579" y="621"/>
                        <a:pt x="515342" y="13385"/>
                        <a:pt x="515342" y="29196"/>
                      </a:cubicBezTo>
                      <a:lnTo>
                        <a:pt x="515342" y="324471"/>
                      </a:lnTo>
                      <a:cubicBezTo>
                        <a:pt x="515342" y="340282"/>
                        <a:pt x="502579" y="353046"/>
                        <a:pt x="486767" y="353046"/>
                      </a:cubicBezTo>
                      <a:lnTo>
                        <a:pt x="192159" y="353046"/>
                      </a:lnTo>
                      <a:lnTo>
                        <a:pt x="115387" y="410196"/>
                      </a:lnTo>
                      <a:lnTo>
                        <a:pt x="115387" y="353046"/>
                      </a:lnTo>
                      <a:lnTo>
                        <a:pt x="29567" y="353046"/>
                      </a:lnTo>
                      <a:cubicBezTo>
                        <a:pt x="13755" y="353046"/>
                        <a:pt x="992" y="340282"/>
                        <a:pt x="992" y="324471"/>
                      </a:cubicBezTo>
                      <a:lnTo>
                        <a:pt x="992" y="29196"/>
                      </a:lnTo>
                      <a:cubicBezTo>
                        <a:pt x="992" y="13385"/>
                        <a:pt x="13755" y="621"/>
                        <a:pt x="29567" y="621"/>
                      </a:cubicBezTo>
                      <a:lnTo>
                        <a:pt x="486767" y="621"/>
                      </a:lnTo>
                      <a:close/>
                      <a:moveTo>
                        <a:pt x="124817" y="143496"/>
                      </a:moveTo>
                      <a:cubicBezTo>
                        <a:pt x="106434" y="143496"/>
                        <a:pt x="91480" y="158450"/>
                        <a:pt x="91480" y="176834"/>
                      </a:cubicBezTo>
                      <a:cubicBezTo>
                        <a:pt x="91480" y="195217"/>
                        <a:pt x="106434" y="210171"/>
                        <a:pt x="124817" y="210171"/>
                      </a:cubicBezTo>
                      <a:cubicBezTo>
                        <a:pt x="143200" y="210171"/>
                        <a:pt x="158155" y="195217"/>
                        <a:pt x="158155" y="176834"/>
                      </a:cubicBezTo>
                      <a:cubicBezTo>
                        <a:pt x="158155" y="158450"/>
                        <a:pt x="143200" y="143496"/>
                        <a:pt x="124817" y="143496"/>
                      </a:cubicBezTo>
                      <a:close/>
                      <a:moveTo>
                        <a:pt x="258167" y="143496"/>
                      </a:moveTo>
                      <a:cubicBezTo>
                        <a:pt x="239784" y="143496"/>
                        <a:pt x="224830" y="158450"/>
                        <a:pt x="224830" y="176834"/>
                      </a:cubicBezTo>
                      <a:cubicBezTo>
                        <a:pt x="224830" y="195217"/>
                        <a:pt x="239784" y="210171"/>
                        <a:pt x="258167" y="210171"/>
                      </a:cubicBezTo>
                      <a:cubicBezTo>
                        <a:pt x="276550" y="210171"/>
                        <a:pt x="291505" y="195217"/>
                        <a:pt x="291505" y="176834"/>
                      </a:cubicBezTo>
                      <a:cubicBezTo>
                        <a:pt x="291505" y="158450"/>
                        <a:pt x="276550" y="143496"/>
                        <a:pt x="258167" y="143496"/>
                      </a:cubicBezTo>
                      <a:close/>
                      <a:moveTo>
                        <a:pt x="391517" y="143496"/>
                      </a:moveTo>
                      <a:cubicBezTo>
                        <a:pt x="373134" y="143496"/>
                        <a:pt x="358180" y="158450"/>
                        <a:pt x="358180" y="176834"/>
                      </a:cubicBezTo>
                      <a:cubicBezTo>
                        <a:pt x="358180" y="195217"/>
                        <a:pt x="373134" y="210171"/>
                        <a:pt x="391517" y="210171"/>
                      </a:cubicBezTo>
                      <a:cubicBezTo>
                        <a:pt x="409900" y="210171"/>
                        <a:pt x="424855" y="195217"/>
                        <a:pt x="424855" y="176834"/>
                      </a:cubicBezTo>
                      <a:cubicBezTo>
                        <a:pt x="424855" y="158450"/>
                        <a:pt x="409900" y="143496"/>
                        <a:pt x="391517" y="143496"/>
                      </a:cubicBezTo>
                      <a:close/>
                    </a:path>
                  </a:pathLst>
                </a:custGeom>
                <a:solidFill>
                  <a:srgbClr val="FFFFFF"/>
                </a:solidFill>
                <a:ln>
                  <a:noFill/>
                </a:ln>
              </p:spPr>
              <p:txBody>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grpSp>
          <p:sp>
            <p:nvSpPr>
              <p:cNvPr id="12" name="矩形 11">
                <a:extLst>
                  <a:ext uri="{FF2B5EF4-FFF2-40B4-BE49-F238E27FC236}">
                    <a16:creationId xmlns:a16="http://schemas.microsoft.com/office/drawing/2014/main" id="{2B820248-85DC-E724-0AA2-F223F539C5E3}"/>
                  </a:ext>
                </a:extLst>
              </p:cNvPr>
              <p:cNvSpPr/>
              <p:nvPr/>
            </p:nvSpPr>
            <p:spPr>
              <a:xfrm>
                <a:off x="5461013" y="5118436"/>
                <a:ext cx="4742530"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spAutoFit/>
              </a:bodyPr>
              <a:lstStyle/>
              <a:p>
                <a:r>
                  <a:rPr kumimoji="1" lang="en-US" altLang="zh-CN" b="1" dirty="0">
                    <a:solidFill>
                      <a:schemeClr val="tx1"/>
                    </a:solidFill>
                  </a:rPr>
                  <a:t>Communication with professor </a:t>
                </a:r>
              </a:p>
            </p:txBody>
          </p:sp>
        </p:grpSp>
        <p:sp>
          <p:nvSpPr>
            <p:cNvPr id="33" name="矩形: 圆角 32">
              <a:extLst>
                <a:ext uri="{FF2B5EF4-FFF2-40B4-BE49-F238E27FC236}">
                  <a16:creationId xmlns:a16="http://schemas.microsoft.com/office/drawing/2014/main" id="{D5B527F3-3768-594F-3E88-C99349EBC37F}"/>
                </a:ext>
              </a:extLst>
            </p:cNvPr>
            <p:cNvSpPr/>
            <p:nvPr/>
          </p:nvSpPr>
          <p:spPr>
            <a:xfrm>
              <a:off x="5517535" y="5467021"/>
              <a:ext cx="6255120" cy="608494"/>
            </a:xfrm>
            <a:prstGeom prst="roundRect">
              <a:avLst/>
            </a:prstGeom>
            <a:solidFill>
              <a:schemeClr val="tx2">
                <a:alpha val="15000"/>
              </a:schemeClr>
            </a:solid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en-US" altLang="zh-CN" sz="1400" dirty="0">
                  <a:solidFill>
                    <a:schemeClr val="tx1"/>
                  </a:solidFill>
                </a:rPr>
                <a:t>Without input from medical professionals, it's challenging to confirm whether the model's attention distribution is relevant to pathologies.</a:t>
              </a:r>
            </a:p>
          </p:txBody>
        </p:sp>
      </p:grpSp>
    </p:spTree>
    <p:custDataLst>
      <p:tags r:id="rId1"/>
    </p:custDataLst>
    <p:extLst>
      <p:ext uri="{BB962C8B-B14F-4D97-AF65-F5344CB8AC3E}">
        <p14:creationId xmlns:p14="http://schemas.microsoft.com/office/powerpoint/2010/main" val="2200197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1000"/>
                                        <p:tgtEl>
                                          <p:spTgt spid="10"/>
                                        </p:tgtEl>
                                      </p:cBhvr>
                                    </p:animEffect>
                                    <p:anim calcmode="lin" valueType="num">
                                      <p:cBhvr>
                                        <p:cTn id="15" dur="1000" fill="hold"/>
                                        <p:tgtEl>
                                          <p:spTgt spid="10"/>
                                        </p:tgtEl>
                                        <p:attrNameLst>
                                          <p:attrName>ppt_x</p:attrName>
                                        </p:attrNameLst>
                                      </p:cBhvr>
                                      <p:tavLst>
                                        <p:tav tm="0">
                                          <p:val>
                                            <p:strVal val="#ppt_x"/>
                                          </p:val>
                                        </p:tav>
                                        <p:tav tm="100000">
                                          <p:val>
                                            <p:strVal val="#ppt_x"/>
                                          </p:val>
                                        </p:tav>
                                      </p:tavLst>
                                    </p:anim>
                                    <p:anim calcmode="lin" valueType="num">
                                      <p:cBhvr>
                                        <p:cTn id="16"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1000"/>
                                        <p:tgtEl>
                                          <p:spTgt spid="15"/>
                                        </p:tgtEl>
                                      </p:cBhvr>
                                    </p:animEffect>
                                    <p:anim calcmode="lin" valueType="num">
                                      <p:cBhvr>
                                        <p:cTn id="22" dur="1000" fill="hold"/>
                                        <p:tgtEl>
                                          <p:spTgt spid="15"/>
                                        </p:tgtEl>
                                        <p:attrNameLst>
                                          <p:attrName>ppt_x</p:attrName>
                                        </p:attrNameLst>
                                      </p:cBhvr>
                                      <p:tavLst>
                                        <p:tav tm="0">
                                          <p:val>
                                            <p:strVal val="#ppt_x"/>
                                          </p:val>
                                        </p:tav>
                                        <p:tav tm="100000">
                                          <p:val>
                                            <p:strVal val="#ppt_x"/>
                                          </p:val>
                                        </p:tav>
                                      </p:tavLst>
                                    </p:anim>
                                    <p:anim calcmode="lin" valueType="num">
                                      <p:cBhvr>
                                        <p:cTn id="23"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1DA53C-A64D-A41A-65A8-78943DF2DEED}"/>
              </a:ext>
            </a:extLst>
          </p:cNvPr>
          <p:cNvSpPr>
            <a:spLocks noGrp="1"/>
          </p:cNvSpPr>
          <p:nvPr>
            <p:ph type="title"/>
          </p:nvPr>
        </p:nvSpPr>
        <p:spPr>
          <a:xfrm>
            <a:off x="660400" y="0"/>
            <a:ext cx="10858500" cy="1163374"/>
          </a:xfrm>
        </p:spPr>
        <p:txBody>
          <a:bodyPr/>
          <a:lstStyle/>
          <a:p>
            <a:r>
              <a:rPr lang="en-US" altLang="zh-CN" dirty="0"/>
              <a:t>       Future</a:t>
            </a:r>
            <a:r>
              <a:rPr lang="zh-CN" altLang="en-US" dirty="0"/>
              <a:t> </a:t>
            </a:r>
            <a:r>
              <a:rPr lang="en-US" altLang="zh-CN" dirty="0"/>
              <a:t>Work</a:t>
            </a:r>
            <a:endParaRPr lang="zh-CN" altLang="en-US" dirty="0"/>
          </a:p>
        </p:txBody>
      </p:sp>
      <p:grpSp>
        <p:nvGrpSpPr>
          <p:cNvPr id="4" name="组合 3">
            <a:extLst>
              <a:ext uri="{FF2B5EF4-FFF2-40B4-BE49-F238E27FC236}">
                <a16:creationId xmlns:a16="http://schemas.microsoft.com/office/drawing/2014/main" id="{AD0C194A-9152-0318-CF88-C4D624111D93}"/>
              </a:ext>
            </a:extLst>
          </p:cNvPr>
          <p:cNvGrpSpPr/>
          <p:nvPr/>
        </p:nvGrpSpPr>
        <p:grpSpPr>
          <a:xfrm>
            <a:off x="497840" y="1054334"/>
            <a:ext cx="10594535" cy="4554522"/>
            <a:chOff x="660400" y="1318494"/>
            <a:chExt cx="10594535" cy="4554522"/>
          </a:xfrm>
        </p:grpSpPr>
        <p:sp>
          <p:nvSpPr>
            <p:cNvPr id="5" name="文本框 4">
              <a:extLst>
                <a:ext uri="{FF2B5EF4-FFF2-40B4-BE49-F238E27FC236}">
                  <a16:creationId xmlns:a16="http://schemas.microsoft.com/office/drawing/2014/main" id="{3147F7EB-7453-E922-5F19-BD1AF4EB52CD}"/>
                </a:ext>
              </a:extLst>
            </p:cNvPr>
            <p:cNvSpPr txBox="1"/>
            <p:nvPr/>
          </p:nvSpPr>
          <p:spPr>
            <a:xfrm>
              <a:off x="660400" y="1318494"/>
              <a:ext cx="8125668" cy="400110"/>
            </a:xfrm>
            <a:prstGeom prst="rect">
              <a:avLst/>
            </a:prstGeom>
            <a:noFill/>
            <a:effectLst/>
          </p:spPr>
          <p:txBody>
            <a:bodyPr wrap="square" rtlCol="0">
              <a:spAutoFit/>
            </a:bodyPr>
            <a:lstStyle>
              <a:defPPr>
                <a:defRPr lang="zh-CN"/>
              </a:defPPr>
              <a:lvl1pPr>
                <a:defRPr sz="2000" b="1" i="0">
                  <a:gradFill>
                    <a:gsLst>
                      <a:gs pos="0">
                        <a:schemeClr val="accent2">
                          <a:lumMod val="60000"/>
                          <a:lumOff val="40000"/>
                        </a:schemeClr>
                      </a:gs>
                      <a:gs pos="60000">
                        <a:schemeClr val="accent2"/>
                      </a:gs>
                    </a:gsLst>
                    <a:lin ang="2700000" scaled="0"/>
                  </a:gradFill>
                  <a:effectLst>
                    <a:outerShdw blurRad="76200" dist="50800" dir="5400000" algn="ctr" rotWithShape="0">
                      <a:schemeClr val="accent1">
                        <a:alpha val="20000"/>
                      </a:schemeClr>
                    </a:outerShdw>
                  </a:effectLst>
                </a:defRPr>
              </a:lvl1pPr>
            </a:lstStyle>
            <a:p>
              <a:endParaRPr lang="en-US" altLang="zh-CN" dirty="0">
                <a:solidFill>
                  <a:schemeClr val="tx1"/>
                </a:solidFill>
                <a:effectLst>
                  <a:outerShdw blurRad="152400" dist="76200" dir="5400000" algn="ctr" rotWithShape="0">
                    <a:schemeClr val="tx1">
                      <a:lumMod val="85000"/>
                      <a:lumOff val="15000"/>
                      <a:alpha val="10000"/>
                    </a:schemeClr>
                  </a:outerShdw>
                </a:effectLst>
              </a:endParaRPr>
            </a:p>
          </p:txBody>
        </p:sp>
        <p:grpSp>
          <p:nvGrpSpPr>
            <p:cNvPr id="6" name="组合 5">
              <a:extLst>
                <a:ext uri="{FF2B5EF4-FFF2-40B4-BE49-F238E27FC236}">
                  <a16:creationId xmlns:a16="http://schemas.microsoft.com/office/drawing/2014/main" id="{ECCE76A8-5293-D901-412B-99F0BFA9BD75}"/>
                </a:ext>
              </a:extLst>
            </p:cNvPr>
            <p:cNvGrpSpPr/>
            <p:nvPr/>
          </p:nvGrpSpPr>
          <p:grpSpPr>
            <a:xfrm>
              <a:off x="6734294" y="2462642"/>
              <a:ext cx="4520641" cy="3410374"/>
              <a:chOff x="6734294" y="2462642"/>
              <a:chExt cx="4520641" cy="3410374"/>
            </a:xfrm>
          </p:grpSpPr>
          <p:grpSp>
            <p:nvGrpSpPr>
              <p:cNvPr id="33" name="组合 32">
                <a:extLst>
                  <a:ext uri="{FF2B5EF4-FFF2-40B4-BE49-F238E27FC236}">
                    <a16:creationId xmlns:a16="http://schemas.microsoft.com/office/drawing/2014/main" id="{2151560B-B235-2711-5F3C-819CC5ECC4B7}"/>
                  </a:ext>
                </a:extLst>
              </p:cNvPr>
              <p:cNvGrpSpPr/>
              <p:nvPr/>
            </p:nvGrpSpPr>
            <p:grpSpPr>
              <a:xfrm>
                <a:off x="6734294" y="4906652"/>
                <a:ext cx="4520641" cy="966364"/>
                <a:chOff x="660400" y="3380165"/>
                <a:chExt cx="4520641" cy="966364"/>
              </a:xfrm>
            </p:grpSpPr>
            <p:sp>
              <p:nvSpPr>
                <p:cNvPr id="44" name="矩形: 圆角 43">
                  <a:extLst>
                    <a:ext uri="{FF2B5EF4-FFF2-40B4-BE49-F238E27FC236}">
                      <a16:creationId xmlns:a16="http://schemas.microsoft.com/office/drawing/2014/main" id="{B2ABE677-C451-241E-880B-B5D781A39B3C}"/>
                    </a:ext>
                  </a:extLst>
                </p:cNvPr>
                <p:cNvSpPr/>
                <p:nvPr/>
              </p:nvSpPr>
              <p:spPr>
                <a:xfrm>
                  <a:off x="1414859" y="3380165"/>
                  <a:ext cx="3766182" cy="966364"/>
                </a:xfrm>
                <a:prstGeom prst="roundRect">
                  <a:avLst>
                    <a:gd name="adj" fmla="val 10000"/>
                  </a:avLst>
                </a:prstGeom>
                <a:solidFill>
                  <a:schemeClr val="tx1">
                    <a:lumMod val="25000"/>
                    <a:lumOff val="75000"/>
                    <a:alpha val="20000"/>
                  </a:schemeClr>
                </a:solidFill>
                <a:ln w="6055" cap="flat">
                  <a:noFill/>
                  <a:prstDash val="solid"/>
                  <a:miter/>
                </a:ln>
              </p:spPr>
              <p:txBody>
                <a:bodyPr wrap="square" lIns="216000" tIns="108000" rIns="216000" bIns="108000" rtlCol="0" anchor="ctr">
                  <a:spAutoFit/>
                </a:bodyPr>
                <a:lstStyle/>
                <a:p>
                  <a:pPr algn="just">
                    <a:lnSpc>
                      <a:spcPct val="130000"/>
                    </a:lnSpc>
                  </a:pPr>
                  <a:r>
                    <a:rPr kumimoji="1" lang="en-US" altLang="zh-CN" sz="1200" b="1" dirty="0"/>
                    <a:t>Validate Real-World Performance</a:t>
                  </a:r>
                  <a:r>
                    <a:rPr kumimoji="1" lang="en-US" altLang="zh-CN" sz="1200" dirty="0"/>
                    <a:t>: Collaborate with healthcare institutions for clinical trials and practical validation.</a:t>
                  </a:r>
                </a:p>
              </p:txBody>
            </p:sp>
            <p:grpSp>
              <p:nvGrpSpPr>
                <p:cNvPr id="45" name="组合 44">
                  <a:extLst>
                    <a:ext uri="{FF2B5EF4-FFF2-40B4-BE49-F238E27FC236}">
                      <a16:creationId xmlns:a16="http://schemas.microsoft.com/office/drawing/2014/main" id="{579AAA37-8470-FFCB-DDB7-11282EA40013}"/>
                    </a:ext>
                  </a:extLst>
                </p:cNvPr>
                <p:cNvGrpSpPr>
                  <a:grpSpLocks/>
                </p:cNvGrpSpPr>
                <p:nvPr/>
              </p:nvGrpSpPr>
              <p:grpSpPr>
                <a:xfrm>
                  <a:off x="660400" y="3555488"/>
                  <a:ext cx="540000" cy="540000"/>
                  <a:chOff x="6335984" y="5599496"/>
                  <a:chExt cx="540000" cy="540000"/>
                </a:xfrm>
              </p:grpSpPr>
              <p:sp>
                <p:nvSpPr>
                  <p:cNvPr id="46" name="文本框 45">
                    <a:extLst>
                      <a:ext uri="{FF2B5EF4-FFF2-40B4-BE49-F238E27FC236}">
                        <a16:creationId xmlns:a16="http://schemas.microsoft.com/office/drawing/2014/main" id="{40FAF3B9-0F19-BCB1-3999-33DE7F9BF613}"/>
                      </a:ext>
                    </a:extLst>
                  </p:cNvPr>
                  <p:cNvSpPr txBox="1"/>
                  <p:nvPr/>
                </p:nvSpPr>
                <p:spPr>
                  <a:xfrm>
                    <a:off x="6335984" y="5599496"/>
                    <a:ext cx="540000" cy="540000"/>
                  </a:xfrm>
                  <a:prstGeom prst="roundRect">
                    <a:avLst>
                      <a:gd name="adj" fmla="val 50000"/>
                    </a:avLst>
                  </a:prstGeom>
                  <a:solidFill>
                    <a:schemeClr val="accent1"/>
                  </a:solidFill>
                </p:spPr>
                <p:txBody>
                  <a:bodyPr wrap="none" lIns="108000" tIns="108000" rIns="108000" bIns="108000" rtlCol="0" anchor="ctr" anchorCtr="0">
                    <a:noAutofit/>
                  </a:bodyPr>
                  <a:lstStyle/>
                  <a:p>
                    <a:pPr algn="ctr"/>
                    <a:endParaRPr kumimoji="1" lang="zh-CN" altLang="en-US" sz="2000" b="1" dirty="0">
                      <a:noFill/>
                    </a:endParaRPr>
                  </a:p>
                </p:txBody>
              </p:sp>
              <p:sp>
                <p:nvSpPr>
                  <p:cNvPr id="47" name="任意多边形: 形状 46">
                    <a:extLst>
                      <a:ext uri="{FF2B5EF4-FFF2-40B4-BE49-F238E27FC236}">
                        <a16:creationId xmlns:a16="http://schemas.microsoft.com/office/drawing/2014/main" id="{A77ED2B7-C340-BBC6-6AB3-E27AA4FA6580}"/>
                      </a:ext>
                    </a:extLst>
                  </p:cNvPr>
                  <p:cNvSpPr/>
                  <p:nvPr/>
                </p:nvSpPr>
                <p:spPr>
                  <a:xfrm>
                    <a:off x="6468280" y="5734252"/>
                    <a:ext cx="275408" cy="270488"/>
                  </a:xfrm>
                  <a:custGeom>
                    <a:avLst/>
                    <a:gdLst>
                      <a:gd name="connsiteX0" fmla="*/ 343764 w 533400"/>
                      <a:gd name="connsiteY0" fmla="*/ 276846 h 523875"/>
                      <a:gd name="connsiteX1" fmla="*/ 372339 w 533400"/>
                      <a:gd name="connsiteY1" fmla="*/ 305421 h 523875"/>
                      <a:gd name="connsiteX2" fmla="*/ 372339 w 533400"/>
                      <a:gd name="connsiteY2" fmla="*/ 495921 h 523875"/>
                      <a:gd name="connsiteX3" fmla="*/ 343764 w 533400"/>
                      <a:gd name="connsiteY3" fmla="*/ 524496 h 523875"/>
                      <a:gd name="connsiteX4" fmla="*/ 191364 w 533400"/>
                      <a:gd name="connsiteY4" fmla="*/ 524496 h 523875"/>
                      <a:gd name="connsiteX5" fmla="*/ 162789 w 533400"/>
                      <a:gd name="connsiteY5" fmla="*/ 495921 h 523875"/>
                      <a:gd name="connsiteX6" fmla="*/ 162789 w 533400"/>
                      <a:gd name="connsiteY6" fmla="*/ 305421 h 523875"/>
                      <a:gd name="connsiteX7" fmla="*/ 191364 w 533400"/>
                      <a:gd name="connsiteY7" fmla="*/ 276846 h 523875"/>
                      <a:gd name="connsiteX8" fmla="*/ 343764 w 533400"/>
                      <a:gd name="connsiteY8" fmla="*/ 276846 h 523875"/>
                      <a:gd name="connsiteX9" fmla="*/ 143739 w 533400"/>
                      <a:gd name="connsiteY9" fmla="*/ 114921 h 523875"/>
                      <a:gd name="connsiteX10" fmla="*/ 179934 w 533400"/>
                      <a:gd name="connsiteY10" fmla="*/ 153021 h 523875"/>
                      <a:gd name="connsiteX11" fmla="*/ 181839 w 533400"/>
                      <a:gd name="connsiteY11" fmla="*/ 153021 h 523875"/>
                      <a:gd name="connsiteX12" fmla="*/ 353289 w 533400"/>
                      <a:gd name="connsiteY12" fmla="*/ 153021 h 523875"/>
                      <a:gd name="connsiteX13" fmla="*/ 391389 w 533400"/>
                      <a:gd name="connsiteY13" fmla="*/ 116826 h 523875"/>
                      <a:gd name="connsiteX14" fmla="*/ 391389 w 533400"/>
                      <a:gd name="connsiteY14" fmla="*/ 114921 h 523875"/>
                      <a:gd name="connsiteX15" fmla="*/ 505689 w 533400"/>
                      <a:gd name="connsiteY15" fmla="*/ 114921 h 523875"/>
                      <a:gd name="connsiteX16" fmla="*/ 534264 w 533400"/>
                      <a:gd name="connsiteY16" fmla="*/ 143496 h 523875"/>
                      <a:gd name="connsiteX17" fmla="*/ 534264 w 533400"/>
                      <a:gd name="connsiteY17" fmla="*/ 381621 h 523875"/>
                      <a:gd name="connsiteX18" fmla="*/ 505689 w 533400"/>
                      <a:gd name="connsiteY18" fmla="*/ 410196 h 523875"/>
                      <a:gd name="connsiteX19" fmla="*/ 391389 w 533400"/>
                      <a:gd name="connsiteY19" fmla="*/ 410196 h 523875"/>
                      <a:gd name="connsiteX20" fmla="*/ 391389 w 533400"/>
                      <a:gd name="connsiteY20" fmla="*/ 295896 h 523875"/>
                      <a:gd name="connsiteX21" fmla="*/ 355194 w 533400"/>
                      <a:gd name="connsiteY21" fmla="*/ 257796 h 523875"/>
                      <a:gd name="connsiteX22" fmla="*/ 353289 w 533400"/>
                      <a:gd name="connsiteY22" fmla="*/ 257796 h 523875"/>
                      <a:gd name="connsiteX23" fmla="*/ 181839 w 533400"/>
                      <a:gd name="connsiteY23" fmla="*/ 257796 h 523875"/>
                      <a:gd name="connsiteX24" fmla="*/ 143739 w 533400"/>
                      <a:gd name="connsiteY24" fmla="*/ 293991 h 523875"/>
                      <a:gd name="connsiteX25" fmla="*/ 143739 w 533400"/>
                      <a:gd name="connsiteY25" fmla="*/ 295896 h 523875"/>
                      <a:gd name="connsiteX26" fmla="*/ 143739 w 533400"/>
                      <a:gd name="connsiteY26" fmla="*/ 410196 h 523875"/>
                      <a:gd name="connsiteX27" fmla="*/ 29439 w 533400"/>
                      <a:gd name="connsiteY27" fmla="*/ 410196 h 523875"/>
                      <a:gd name="connsiteX28" fmla="*/ 864 w 533400"/>
                      <a:gd name="connsiteY28" fmla="*/ 381621 h 523875"/>
                      <a:gd name="connsiteX29" fmla="*/ 864 w 533400"/>
                      <a:gd name="connsiteY29" fmla="*/ 201599 h 523875"/>
                      <a:gd name="connsiteX30" fmla="*/ 11342 w 533400"/>
                      <a:gd name="connsiteY30" fmla="*/ 175881 h 523875"/>
                      <a:gd name="connsiteX31" fmla="*/ 56109 w 533400"/>
                      <a:gd name="connsiteY31" fmla="*/ 127304 h 523875"/>
                      <a:gd name="connsiteX32" fmla="*/ 83732 w 533400"/>
                      <a:gd name="connsiteY32" fmla="*/ 114921 h 523875"/>
                      <a:gd name="connsiteX33" fmla="*/ 143739 w 533400"/>
                      <a:gd name="connsiteY33" fmla="*/ 114921 h 523875"/>
                      <a:gd name="connsiteX34" fmla="*/ 462827 w 533400"/>
                      <a:gd name="connsiteY34" fmla="*/ 172071 h 523875"/>
                      <a:gd name="connsiteX35" fmla="*/ 448539 w 533400"/>
                      <a:gd name="connsiteY35" fmla="*/ 186359 h 523875"/>
                      <a:gd name="connsiteX36" fmla="*/ 462827 w 533400"/>
                      <a:gd name="connsiteY36" fmla="*/ 200646 h 523875"/>
                      <a:gd name="connsiteX37" fmla="*/ 477114 w 533400"/>
                      <a:gd name="connsiteY37" fmla="*/ 186359 h 523875"/>
                      <a:gd name="connsiteX38" fmla="*/ 462827 w 533400"/>
                      <a:gd name="connsiteY38" fmla="*/ 172071 h 523875"/>
                      <a:gd name="connsiteX39" fmla="*/ 343764 w 533400"/>
                      <a:gd name="connsiteY39" fmla="*/ 621 h 523875"/>
                      <a:gd name="connsiteX40" fmla="*/ 372339 w 533400"/>
                      <a:gd name="connsiteY40" fmla="*/ 29196 h 523875"/>
                      <a:gd name="connsiteX41" fmla="*/ 372339 w 533400"/>
                      <a:gd name="connsiteY41" fmla="*/ 105396 h 523875"/>
                      <a:gd name="connsiteX42" fmla="*/ 343764 w 533400"/>
                      <a:gd name="connsiteY42" fmla="*/ 133971 h 523875"/>
                      <a:gd name="connsiteX43" fmla="*/ 191364 w 533400"/>
                      <a:gd name="connsiteY43" fmla="*/ 133971 h 523875"/>
                      <a:gd name="connsiteX44" fmla="*/ 162789 w 533400"/>
                      <a:gd name="connsiteY44" fmla="*/ 105396 h 523875"/>
                      <a:gd name="connsiteX45" fmla="*/ 162789 w 533400"/>
                      <a:gd name="connsiteY45" fmla="*/ 29196 h 523875"/>
                      <a:gd name="connsiteX46" fmla="*/ 191364 w 533400"/>
                      <a:gd name="connsiteY46" fmla="*/ 621 h 523875"/>
                      <a:gd name="connsiteX47" fmla="*/ 343764 w 533400"/>
                      <a:gd name="connsiteY47" fmla="*/ 621 h 523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533400" h="523875">
                        <a:moveTo>
                          <a:pt x="343764" y="276846"/>
                        </a:moveTo>
                        <a:cubicBezTo>
                          <a:pt x="359957" y="276846"/>
                          <a:pt x="372339" y="289229"/>
                          <a:pt x="372339" y="305421"/>
                        </a:cubicBezTo>
                        <a:lnTo>
                          <a:pt x="372339" y="495921"/>
                        </a:lnTo>
                        <a:cubicBezTo>
                          <a:pt x="372339" y="512114"/>
                          <a:pt x="359957" y="524496"/>
                          <a:pt x="343764" y="524496"/>
                        </a:cubicBezTo>
                        <a:lnTo>
                          <a:pt x="191364" y="524496"/>
                        </a:lnTo>
                        <a:cubicBezTo>
                          <a:pt x="175171" y="524496"/>
                          <a:pt x="162789" y="512114"/>
                          <a:pt x="162789" y="495921"/>
                        </a:cubicBezTo>
                        <a:lnTo>
                          <a:pt x="162789" y="305421"/>
                        </a:lnTo>
                        <a:cubicBezTo>
                          <a:pt x="162789" y="289229"/>
                          <a:pt x="175171" y="276846"/>
                          <a:pt x="191364" y="276846"/>
                        </a:cubicBezTo>
                        <a:lnTo>
                          <a:pt x="343764" y="276846"/>
                        </a:lnTo>
                        <a:close/>
                        <a:moveTo>
                          <a:pt x="143739" y="114921"/>
                        </a:moveTo>
                        <a:cubicBezTo>
                          <a:pt x="143739" y="134924"/>
                          <a:pt x="159932" y="152069"/>
                          <a:pt x="179934" y="153021"/>
                        </a:cubicBezTo>
                        <a:lnTo>
                          <a:pt x="181839" y="153021"/>
                        </a:lnTo>
                        <a:lnTo>
                          <a:pt x="353289" y="153021"/>
                        </a:lnTo>
                        <a:cubicBezTo>
                          <a:pt x="373292" y="153021"/>
                          <a:pt x="390436" y="136829"/>
                          <a:pt x="391389" y="116826"/>
                        </a:cubicBezTo>
                        <a:lnTo>
                          <a:pt x="391389" y="114921"/>
                        </a:lnTo>
                        <a:lnTo>
                          <a:pt x="505689" y="114921"/>
                        </a:lnTo>
                        <a:cubicBezTo>
                          <a:pt x="521882" y="114921"/>
                          <a:pt x="534264" y="127304"/>
                          <a:pt x="534264" y="143496"/>
                        </a:cubicBezTo>
                        <a:lnTo>
                          <a:pt x="534264" y="381621"/>
                        </a:lnTo>
                        <a:cubicBezTo>
                          <a:pt x="534264" y="397814"/>
                          <a:pt x="521882" y="410196"/>
                          <a:pt x="505689" y="410196"/>
                        </a:cubicBezTo>
                        <a:lnTo>
                          <a:pt x="391389" y="410196"/>
                        </a:lnTo>
                        <a:lnTo>
                          <a:pt x="391389" y="295896"/>
                        </a:lnTo>
                        <a:cubicBezTo>
                          <a:pt x="391389" y="275894"/>
                          <a:pt x="375196" y="258749"/>
                          <a:pt x="355194" y="257796"/>
                        </a:cubicBezTo>
                        <a:lnTo>
                          <a:pt x="353289" y="257796"/>
                        </a:lnTo>
                        <a:lnTo>
                          <a:pt x="181839" y="257796"/>
                        </a:lnTo>
                        <a:cubicBezTo>
                          <a:pt x="161836" y="257796"/>
                          <a:pt x="144692" y="273989"/>
                          <a:pt x="143739" y="293991"/>
                        </a:cubicBezTo>
                        <a:lnTo>
                          <a:pt x="143739" y="295896"/>
                        </a:lnTo>
                        <a:lnTo>
                          <a:pt x="143739" y="410196"/>
                        </a:lnTo>
                        <a:lnTo>
                          <a:pt x="29439" y="410196"/>
                        </a:lnTo>
                        <a:cubicBezTo>
                          <a:pt x="13246" y="410196"/>
                          <a:pt x="864" y="397814"/>
                          <a:pt x="864" y="381621"/>
                        </a:cubicBezTo>
                        <a:lnTo>
                          <a:pt x="864" y="201599"/>
                        </a:lnTo>
                        <a:cubicBezTo>
                          <a:pt x="864" y="192074"/>
                          <a:pt x="4674" y="182549"/>
                          <a:pt x="11342" y="175881"/>
                        </a:cubicBezTo>
                        <a:lnTo>
                          <a:pt x="56109" y="127304"/>
                        </a:lnTo>
                        <a:cubicBezTo>
                          <a:pt x="63729" y="119684"/>
                          <a:pt x="73254" y="114921"/>
                          <a:pt x="83732" y="114921"/>
                        </a:cubicBezTo>
                        <a:lnTo>
                          <a:pt x="143739" y="114921"/>
                        </a:lnTo>
                        <a:close/>
                        <a:moveTo>
                          <a:pt x="462827" y="172071"/>
                        </a:moveTo>
                        <a:cubicBezTo>
                          <a:pt x="455207" y="172071"/>
                          <a:pt x="448539" y="178739"/>
                          <a:pt x="448539" y="186359"/>
                        </a:cubicBezTo>
                        <a:cubicBezTo>
                          <a:pt x="448539" y="193979"/>
                          <a:pt x="455207" y="200646"/>
                          <a:pt x="462827" y="200646"/>
                        </a:cubicBezTo>
                        <a:cubicBezTo>
                          <a:pt x="470446" y="200646"/>
                          <a:pt x="477114" y="193979"/>
                          <a:pt x="477114" y="186359"/>
                        </a:cubicBezTo>
                        <a:cubicBezTo>
                          <a:pt x="477114" y="178739"/>
                          <a:pt x="470446" y="172071"/>
                          <a:pt x="462827" y="172071"/>
                        </a:cubicBezTo>
                        <a:close/>
                        <a:moveTo>
                          <a:pt x="343764" y="621"/>
                        </a:moveTo>
                        <a:cubicBezTo>
                          <a:pt x="359957" y="621"/>
                          <a:pt x="372339" y="13004"/>
                          <a:pt x="372339" y="29196"/>
                        </a:cubicBezTo>
                        <a:lnTo>
                          <a:pt x="372339" y="105396"/>
                        </a:lnTo>
                        <a:cubicBezTo>
                          <a:pt x="372339" y="121589"/>
                          <a:pt x="359957" y="133971"/>
                          <a:pt x="343764" y="133971"/>
                        </a:cubicBezTo>
                        <a:lnTo>
                          <a:pt x="191364" y="133971"/>
                        </a:lnTo>
                        <a:cubicBezTo>
                          <a:pt x="175171" y="133971"/>
                          <a:pt x="162789" y="121589"/>
                          <a:pt x="162789" y="105396"/>
                        </a:cubicBezTo>
                        <a:lnTo>
                          <a:pt x="162789" y="29196"/>
                        </a:lnTo>
                        <a:cubicBezTo>
                          <a:pt x="162789" y="13004"/>
                          <a:pt x="175171" y="621"/>
                          <a:pt x="191364" y="621"/>
                        </a:cubicBezTo>
                        <a:lnTo>
                          <a:pt x="343764" y="621"/>
                        </a:lnTo>
                        <a:close/>
                      </a:path>
                    </a:pathLst>
                  </a:custGeom>
                  <a:solidFill>
                    <a:srgbClr val="FFFFFF"/>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grpSp>
          </p:grpSp>
          <p:grpSp>
            <p:nvGrpSpPr>
              <p:cNvPr id="34" name="组合 33">
                <a:extLst>
                  <a:ext uri="{FF2B5EF4-FFF2-40B4-BE49-F238E27FC236}">
                    <a16:creationId xmlns:a16="http://schemas.microsoft.com/office/drawing/2014/main" id="{73BFCC48-1469-5357-8939-B93407958080}"/>
                  </a:ext>
                </a:extLst>
              </p:cNvPr>
              <p:cNvGrpSpPr/>
              <p:nvPr/>
            </p:nvGrpSpPr>
            <p:grpSpPr>
              <a:xfrm>
                <a:off x="6734294" y="3688436"/>
                <a:ext cx="4309626" cy="966364"/>
                <a:chOff x="660400" y="4447376"/>
                <a:chExt cx="4309626" cy="966364"/>
              </a:xfrm>
            </p:grpSpPr>
            <p:grpSp>
              <p:nvGrpSpPr>
                <p:cNvPr id="40" name="组合 39">
                  <a:extLst>
                    <a:ext uri="{FF2B5EF4-FFF2-40B4-BE49-F238E27FC236}">
                      <a16:creationId xmlns:a16="http://schemas.microsoft.com/office/drawing/2014/main" id="{F0083D6D-198B-26CA-DA91-2F4B96C2652B}"/>
                    </a:ext>
                  </a:extLst>
                </p:cNvPr>
                <p:cNvGrpSpPr>
                  <a:grpSpLocks/>
                </p:cNvGrpSpPr>
                <p:nvPr/>
              </p:nvGrpSpPr>
              <p:grpSpPr>
                <a:xfrm>
                  <a:off x="660400" y="4660556"/>
                  <a:ext cx="540000" cy="540000"/>
                  <a:chOff x="10767407" y="5599496"/>
                  <a:chExt cx="540000" cy="540000"/>
                </a:xfrm>
              </p:grpSpPr>
              <p:sp>
                <p:nvSpPr>
                  <p:cNvPr id="42" name="文本框 41">
                    <a:extLst>
                      <a:ext uri="{FF2B5EF4-FFF2-40B4-BE49-F238E27FC236}">
                        <a16:creationId xmlns:a16="http://schemas.microsoft.com/office/drawing/2014/main" id="{443FF328-5B09-EB4D-B46E-021416F7C8F4}"/>
                      </a:ext>
                    </a:extLst>
                  </p:cNvPr>
                  <p:cNvSpPr txBox="1"/>
                  <p:nvPr/>
                </p:nvSpPr>
                <p:spPr>
                  <a:xfrm>
                    <a:off x="10767407" y="5599496"/>
                    <a:ext cx="540000" cy="540000"/>
                  </a:xfrm>
                  <a:prstGeom prst="roundRect">
                    <a:avLst>
                      <a:gd name="adj" fmla="val 50000"/>
                    </a:avLst>
                  </a:prstGeom>
                  <a:solidFill>
                    <a:schemeClr val="accent1"/>
                  </a:solidFill>
                </p:spPr>
                <p:txBody>
                  <a:bodyPr wrap="none" lIns="108000" tIns="108000" rIns="108000" bIns="108000" rtlCol="0" anchor="ctr" anchorCtr="0">
                    <a:noAutofit/>
                  </a:bodyPr>
                  <a:lstStyle/>
                  <a:p>
                    <a:pPr algn="ctr"/>
                    <a:endParaRPr kumimoji="1" lang="zh-CN" altLang="en-US" sz="2000" b="1" dirty="0">
                      <a:noFill/>
                    </a:endParaRPr>
                  </a:p>
                </p:txBody>
              </p:sp>
              <p:sp>
                <p:nvSpPr>
                  <p:cNvPr id="43" name="任意多边形: 形状 42">
                    <a:extLst>
                      <a:ext uri="{FF2B5EF4-FFF2-40B4-BE49-F238E27FC236}">
                        <a16:creationId xmlns:a16="http://schemas.microsoft.com/office/drawing/2014/main" id="{6EE26B5E-1EE2-D576-5AC6-2EBC233DAED2}"/>
                      </a:ext>
                    </a:extLst>
                  </p:cNvPr>
                  <p:cNvSpPr/>
                  <p:nvPr/>
                </p:nvSpPr>
                <p:spPr>
                  <a:xfrm>
                    <a:off x="10899703" y="5744088"/>
                    <a:ext cx="275408" cy="250816"/>
                  </a:xfrm>
                  <a:custGeom>
                    <a:avLst/>
                    <a:gdLst>
                      <a:gd name="connsiteX0" fmla="*/ 125329 w 533400"/>
                      <a:gd name="connsiteY0" fmla="*/ 229221 h 485775"/>
                      <a:gd name="connsiteX1" fmla="*/ 125329 w 533400"/>
                      <a:gd name="connsiteY1" fmla="*/ 276846 h 485775"/>
                      <a:gd name="connsiteX2" fmla="*/ 144379 w 533400"/>
                      <a:gd name="connsiteY2" fmla="*/ 276846 h 485775"/>
                      <a:gd name="connsiteX3" fmla="*/ 144379 w 533400"/>
                      <a:gd name="connsiteY3" fmla="*/ 229221 h 485775"/>
                      <a:gd name="connsiteX4" fmla="*/ 392029 w 533400"/>
                      <a:gd name="connsiteY4" fmla="*/ 229221 h 485775"/>
                      <a:gd name="connsiteX5" fmla="*/ 392029 w 533400"/>
                      <a:gd name="connsiteY5" fmla="*/ 276846 h 485775"/>
                      <a:gd name="connsiteX6" fmla="*/ 411079 w 533400"/>
                      <a:gd name="connsiteY6" fmla="*/ 276846 h 485775"/>
                      <a:gd name="connsiteX7" fmla="*/ 411079 w 533400"/>
                      <a:gd name="connsiteY7" fmla="*/ 229221 h 485775"/>
                      <a:gd name="connsiteX8" fmla="*/ 534904 w 533400"/>
                      <a:gd name="connsiteY8" fmla="*/ 229221 h 485775"/>
                      <a:gd name="connsiteX9" fmla="*/ 534904 w 533400"/>
                      <a:gd name="connsiteY9" fmla="*/ 457821 h 485775"/>
                      <a:gd name="connsiteX10" fmla="*/ 506329 w 533400"/>
                      <a:gd name="connsiteY10" fmla="*/ 486396 h 485775"/>
                      <a:gd name="connsiteX11" fmla="*/ 30079 w 533400"/>
                      <a:gd name="connsiteY11" fmla="*/ 486396 h 485775"/>
                      <a:gd name="connsiteX12" fmla="*/ 1504 w 533400"/>
                      <a:gd name="connsiteY12" fmla="*/ 457821 h 485775"/>
                      <a:gd name="connsiteX13" fmla="*/ 1504 w 533400"/>
                      <a:gd name="connsiteY13" fmla="*/ 229221 h 485775"/>
                      <a:gd name="connsiteX14" fmla="*/ 125329 w 533400"/>
                      <a:gd name="connsiteY14" fmla="*/ 229221 h 485775"/>
                      <a:gd name="connsiteX15" fmla="*/ 372979 w 533400"/>
                      <a:gd name="connsiteY15" fmla="*/ 621 h 485775"/>
                      <a:gd name="connsiteX16" fmla="*/ 411079 w 533400"/>
                      <a:gd name="connsiteY16" fmla="*/ 36816 h 485775"/>
                      <a:gd name="connsiteX17" fmla="*/ 411079 w 533400"/>
                      <a:gd name="connsiteY17" fmla="*/ 38721 h 485775"/>
                      <a:gd name="connsiteX18" fmla="*/ 411079 w 533400"/>
                      <a:gd name="connsiteY18" fmla="*/ 114921 h 485775"/>
                      <a:gd name="connsiteX19" fmla="*/ 506329 w 533400"/>
                      <a:gd name="connsiteY19" fmla="*/ 114921 h 485775"/>
                      <a:gd name="connsiteX20" fmla="*/ 534904 w 533400"/>
                      <a:gd name="connsiteY20" fmla="*/ 143496 h 485775"/>
                      <a:gd name="connsiteX21" fmla="*/ 534904 w 533400"/>
                      <a:gd name="connsiteY21" fmla="*/ 210171 h 485775"/>
                      <a:gd name="connsiteX22" fmla="*/ 1504 w 533400"/>
                      <a:gd name="connsiteY22" fmla="*/ 210171 h 485775"/>
                      <a:gd name="connsiteX23" fmla="*/ 1504 w 533400"/>
                      <a:gd name="connsiteY23" fmla="*/ 143496 h 485775"/>
                      <a:gd name="connsiteX24" fmla="*/ 30079 w 533400"/>
                      <a:gd name="connsiteY24" fmla="*/ 114921 h 485775"/>
                      <a:gd name="connsiteX25" fmla="*/ 125329 w 533400"/>
                      <a:gd name="connsiteY25" fmla="*/ 114921 h 485775"/>
                      <a:gd name="connsiteX26" fmla="*/ 125329 w 533400"/>
                      <a:gd name="connsiteY26" fmla="*/ 38721 h 485775"/>
                      <a:gd name="connsiteX27" fmla="*/ 161524 w 533400"/>
                      <a:gd name="connsiteY27" fmla="*/ 621 h 485775"/>
                      <a:gd name="connsiteX28" fmla="*/ 163429 w 533400"/>
                      <a:gd name="connsiteY28" fmla="*/ 621 h 485775"/>
                      <a:gd name="connsiteX29" fmla="*/ 372979 w 533400"/>
                      <a:gd name="connsiteY29" fmla="*/ 621 h 485775"/>
                      <a:gd name="connsiteX30" fmla="*/ 372979 w 533400"/>
                      <a:gd name="connsiteY30" fmla="*/ 19671 h 485775"/>
                      <a:gd name="connsiteX31" fmla="*/ 163429 w 533400"/>
                      <a:gd name="connsiteY31" fmla="*/ 19671 h 485775"/>
                      <a:gd name="connsiteX32" fmla="*/ 144379 w 533400"/>
                      <a:gd name="connsiteY32" fmla="*/ 37769 h 485775"/>
                      <a:gd name="connsiteX33" fmla="*/ 144379 w 533400"/>
                      <a:gd name="connsiteY33" fmla="*/ 38721 h 485775"/>
                      <a:gd name="connsiteX34" fmla="*/ 144379 w 533400"/>
                      <a:gd name="connsiteY34" fmla="*/ 114921 h 485775"/>
                      <a:gd name="connsiteX35" fmla="*/ 392029 w 533400"/>
                      <a:gd name="connsiteY35" fmla="*/ 114921 h 485775"/>
                      <a:gd name="connsiteX36" fmla="*/ 392029 w 533400"/>
                      <a:gd name="connsiteY36" fmla="*/ 38721 h 485775"/>
                      <a:gd name="connsiteX37" fmla="*/ 375836 w 533400"/>
                      <a:gd name="connsiteY37" fmla="*/ 19671 h 485775"/>
                      <a:gd name="connsiteX38" fmla="*/ 373932 w 533400"/>
                      <a:gd name="connsiteY38" fmla="*/ 19671 h 485775"/>
                      <a:gd name="connsiteX39" fmla="*/ 372979 w 533400"/>
                      <a:gd name="connsiteY39" fmla="*/ 19671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533400" h="485775">
                        <a:moveTo>
                          <a:pt x="125329" y="229221"/>
                        </a:moveTo>
                        <a:lnTo>
                          <a:pt x="125329" y="276846"/>
                        </a:lnTo>
                        <a:lnTo>
                          <a:pt x="144379" y="276846"/>
                        </a:lnTo>
                        <a:lnTo>
                          <a:pt x="144379" y="229221"/>
                        </a:lnTo>
                        <a:lnTo>
                          <a:pt x="392029" y="229221"/>
                        </a:lnTo>
                        <a:lnTo>
                          <a:pt x="392029" y="276846"/>
                        </a:lnTo>
                        <a:lnTo>
                          <a:pt x="411079" y="276846"/>
                        </a:lnTo>
                        <a:lnTo>
                          <a:pt x="411079" y="229221"/>
                        </a:lnTo>
                        <a:lnTo>
                          <a:pt x="534904" y="229221"/>
                        </a:lnTo>
                        <a:lnTo>
                          <a:pt x="534904" y="457821"/>
                        </a:lnTo>
                        <a:cubicBezTo>
                          <a:pt x="534904" y="474014"/>
                          <a:pt x="522522" y="486396"/>
                          <a:pt x="506329" y="486396"/>
                        </a:cubicBezTo>
                        <a:lnTo>
                          <a:pt x="30079" y="486396"/>
                        </a:lnTo>
                        <a:cubicBezTo>
                          <a:pt x="13886" y="486396"/>
                          <a:pt x="1504" y="474014"/>
                          <a:pt x="1504" y="457821"/>
                        </a:cubicBezTo>
                        <a:lnTo>
                          <a:pt x="1504" y="229221"/>
                        </a:lnTo>
                        <a:lnTo>
                          <a:pt x="125329" y="229221"/>
                        </a:lnTo>
                        <a:close/>
                        <a:moveTo>
                          <a:pt x="372979" y="621"/>
                        </a:moveTo>
                        <a:cubicBezTo>
                          <a:pt x="392982" y="621"/>
                          <a:pt x="410126" y="16814"/>
                          <a:pt x="411079" y="36816"/>
                        </a:cubicBezTo>
                        <a:lnTo>
                          <a:pt x="411079" y="38721"/>
                        </a:lnTo>
                        <a:lnTo>
                          <a:pt x="411079" y="114921"/>
                        </a:lnTo>
                        <a:lnTo>
                          <a:pt x="506329" y="114921"/>
                        </a:lnTo>
                        <a:cubicBezTo>
                          <a:pt x="522522" y="114921"/>
                          <a:pt x="534904" y="127304"/>
                          <a:pt x="534904" y="143496"/>
                        </a:cubicBezTo>
                        <a:lnTo>
                          <a:pt x="534904" y="210171"/>
                        </a:lnTo>
                        <a:lnTo>
                          <a:pt x="1504" y="210171"/>
                        </a:lnTo>
                        <a:lnTo>
                          <a:pt x="1504" y="143496"/>
                        </a:lnTo>
                        <a:cubicBezTo>
                          <a:pt x="1504" y="127304"/>
                          <a:pt x="13886" y="114921"/>
                          <a:pt x="30079" y="114921"/>
                        </a:cubicBezTo>
                        <a:lnTo>
                          <a:pt x="125329" y="114921"/>
                        </a:lnTo>
                        <a:lnTo>
                          <a:pt x="125329" y="38721"/>
                        </a:lnTo>
                        <a:cubicBezTo>
                          <a:pt x="125329" y="18719"/>
                          <a:pt x="141522" y="1574"/>
                          <a:pt x="161524" y="621"/>
                        </a:cubicBezTo>
                        <a:lnTo>
                          <a:pt x="163429" y="621"/>
                        </a:lnTo>
                        <a:lnTo>
                          <a:pt x="372979" y="621"/>
                        </a:lnTo>
                        <a:close/>
                        <a:moveTo>
                          <a:pt x="372979" y="19671"/>
                        </a:moveTo>
                        <a:lnTo>
                          <a:pt x="163429" y="19671"/>
                        </a:lnTo>
                        <a:cubicBezTo>
                          <a:pt x="152951" y="19671"/>
                          <a:pt x="145332" y="27291"/>
                          <a:pt x="144379" y="37769"/>
                        </a:cubicBezTo>
                        <a:lnTo>
                          <a:pt x="144379" y="38721"/>
                        </a:lnTo>
                        <a:lnTo>
                          <a:pt x="144379" y="114921"/>
                        </a:lnTo>
                        <a:lnTo>
                          <a:pt x="392029" y="114921"/>
                        </a:lnTo>
                        <a:lnTo>
                          <a:pt x="392029" y="38721"/>
                        </a:lnTo>
                        <a:cubicBezTo>
                          <a:pt x="392029" y="29196"/>
                          <a:pt x="385361" y="21576"/>
                          <a:pt x="375836" y="19671"/>
                        </a:cubicBezTo>
                        <a:lnTo>
                          <a:pt x="373932" y="19671"/>
                        </a:lnTo>
                        <a:lnTo>
                          <a:pt x="372979" y="19671"/>
                        </a:lnTo>
                        <a:close/>
                      </a:path>
                    </a:pathLst>
                  </a:custGeom>
                  <a:solidFill>
                    <a:srgbClr val="FFFFFF"/>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grpSp>
            <p:sp>
              <p:nvSpPr>
                <p:cNvPr id="41" name="矩形: 圆角 40">
                  <a:extLst>
                    <a:ext uri="{FF2B5EF4-FFF2-40B4-BE49-F238E27FC236}">
                      <a16:creationId xmlns:a16="http://schemas.microsoft.com/office/drawing/2014/main" id="{7EAAD463-8740-9CE3-0039-8B5ABDBD3009}"/>
                    </a:ext>
                  </a:extLst>
                </p:cNvPr>
                <p:cNvSpPr/>
                <p:nvPr/>
              </p:nvSpPr>
              <p:spPr>
                <a:xfrm>
                  <a:off x="1414858" y="4447376"/>
                  <a:ext cx="3555168" cy="966364"/>
                </a:xfrm>
                <a:prstGeom prst="roundRect">
                  <a:avLst>
                    <a:gd name="adj" fmla="val 10000"/>
                  </a:avLst>
                </a:prstGeom>
                <a:solidFill>
                  <a:schemeClr val="tx1">
                    <a:lumMod val="25000"/>
                    <a:lumOff val="75000"/>
                    <a:alpha val="20000"/>
                  </a:schemeClr>
                </a:solidFill>
                <a:ln w="6055" cap="flat">
                  <a:noFill/>
                  <a:prstDash val="solid"/>
                  <a:miter/>
                </a:ln>
              </p:spPr>
              <p:txBody>
                <a:bodyPr wrap="square" lIns="216000" tIns="108000" rIns="216000" bIns="108000" rtlCol="0" anchor="ctr">
                  <a:spAutoFit/>
                </a:bodyPr>
                <a:lstStyle/>
                <a:p>
                  <a:pPr algn="just">
                    <a:lnSpc>
                      <a:spcPct val="130000"/>
                    </a:lnSpc>
                  </a:pPr>
                  <a:r>
                    <a:rPr kumimoji="1" lang="en-US" altLang="zh-CN" sz="1200" b="1" dirty="0"/>
                    <a:t>Enhance Generalizability</a:t>
                  </a:r>
                  <a:r>
                    <a:rPr kumimoji="1" lang="en-US" altLang="zh-CN" sz="1200" dirty="0"/>
                    <a:t>: Validate across diverse datasets and medical contexts for robustness.</a:t>
                  </a:r>
                </a:p>
              </p:txBody>
            </p:sp>
          </p:grpSp>
          <p:grpSp>
            <p:nvGrpSpPr>
              <p:cNvPr id="35" name="组合 34">
                <a:extLst>
                  <a:ext uri="{FF2B5EF4-FFF2-40B4-BE49-F238E27FC236}">
                    <a16:creationId xmlns:a16="http://schemas.microsoft.com/office/drawing/2014/main" id="{B3C7C216-942B-1175-880B-9C3684212314}"/>
                  </a:ext>
                </a:extLst>
              </p:cNvPr>
              <p:cNvGrpSpPr/>
              <p:nvPr/>
            </p:nvGrpSpPr>
            <p:grpSpPr>
              <a:xfrm>
                <a:off x="6734294" y="2462642"/>
                <a:ext cx="4084543" cy="966364"/>
                <a:chOff x="660400" y="2355912"/>
                <a:chExt cx="4084543" cy="966364"/>
              </a:xfrm>
            </p:grpSpPr>
            <p:sp>
              <p:nvSpPr>
                <p:cNvPr id="36" name="矩形: 圆角 35">
                  <a:extLst>
                    <a:ext uri="{FF2B5EF4-FFF2-40B4-BE49-F238E27FC236}">
                      <a16:creationId xmlns:a16="http://schemas.microsoft.com/office/drawing/2014/main" id="{28F6D4C0-8100-10D5-E975-4FE0BD7EEFA1}"/>
                    </a:ext>
                  </a:extLst>
                </p:cNvPr>
                <p:cNvSpPr/>
                <p:nvPr/>
              </p:nvSpPr>
              <p:spPr>
                <a:xfrm>
                  <a:off x="1414858" y="2355912"/>
                  <a:ext cx="3330085" cy="966364"/>
                </a:xfrm>
                <a:prstGeom prst="roundRect">
                  <a:avLst>
                    <a:gd name="adj" fmla="val 10000"/>
                  </a:avLst>
                </a:prstGeom>
                <a:solidFill>
                  <a:schemeClr val="tx1">
                    <a:lumMod val="25000"/>
                    <a:lumOff val="75000"/>
                    <a:alpha val="20000"/>
                  </a:schemeClr>
                </a:solidFill>
                <a:ln w="6055" cap="flat">
                  <a:noFill/>
                  <a:prstDash val="solid"/>
                  <a:miter/>
                </a:ln>
              </p:spPr>
              <p:txBody>
                <a:bodyPr wrap="square" lIns="216000" tIns="108000" rIns="216000" bIns="108000" rtlCol="0" anchor="ctr">
                  <a:spAutoFit/>
                </a:bodyPr>
                <a:lstStyle/>
                <a:p>
                  <a:pPr algn="just">
                    <a:lnSpc>
                      <a:spcPct val="130000"/>
                    </a:lnSpc>
                  </a:pPr>
                  <a:r>
                    <a:rPr kumimoji="1" lang="en-US" altLang="zh-CN" sz="1200" b="1" dirty="0"/>
                    <a:t>Optimize Model Performance</a:t>
                  </a:r>
                  <a:r>
                    <a:rPr kumimoji="1" lang="en-US" altLang="zh-CN" sz="1200" dirty="0"/>
                    <a:t>: Refine architecture, explore advanced algorithms, and experiment with data augmentation.</a:t>
                  </a:r>
                </a:p>
              </p:txBody>
            </p:sp>
            <p:grpSp>
              <p:nvGrpSpPr>
                <p:cNvPr id="37" name="组合 36">
                  <a:extLst>
                    <a:ext uri="{FF2B5EF4-FFF2-40B4-BE49-F238E27FC236}">
                      <a16:creationId xmlns:a16="http://schemas.microsoft.com/office/drawing/2014/main" id="{065FA668-F0D7-55A6-CD9F-7557AEB68719}"/>
                    </a:ext>
                  </a:extLst>
                </p:cNvPr>
                <p:cNvGrpSpPr/>
                <p:nvPr/>
              </p:nvGrpSpPr>
              <p:grpSpPr>
                <a:xfrm>
                  <a:off x="660400" y="2576670"/>
                  <a:ext cx="540000" cy="540000"/>
                  <a:chOff x="1446735" y="2919739"/>
                  <a:chExt cx="540000" cy="540000"/>
                </a:xfrm>
              </p:grpSpPr>
              <p:sp>
                <p:nvSpPr>
                  <p:cNvPr id="38" name="文本框 37">
                    <a:extLst>
                      <a:ext uri="{FF2B5EF4-FFF2-40B4-BE49-F238E27FC236}">
                        <a16:creationId xmlns:a16="http://schemas.microsoft.com/office/drawing/2014/main" id="{D534B562-BA15-A4E8-0D4F-C99AD53AA0D4}"/>
                      </a:ext>
                    </a:extLst>
                  </p:cNvPr>
                  <p:cNvSpPr txBox="1"/>
                  <p:nvPr/>
                </p:nvSpPr>
                <p:spPr>
                  <a:xfrm>
                    <a:off x="1446735" y="2919739"/>
                    <a:ext cx="540000" cy="540000"/>
                  </a:xfrm>
                  <a:prstGeom prst="roundRect">
                    <a:avLst>
                      <a:gd name="adj" fmla="val 50000"/>
                    </a:avLst>
                  </a:prstGeom>
                  <a:solidFill>
                    <a:schemeClr val="accent1"/>
                  </a:solidFill>
                </p:spPr>
                <p:txBody>
                  <a:bodyPr wrap="none" lIns="91440" tIns="45720" rIns="216000" bIns="45720" rtlCol="0" anchor="ctr" anchorCtr="0">
                    <a:noAutofit/>
                  </a:bodyPr>
                  <a:lstStyle/>
                  <a:p>
                    <a:pPr algn="ctr"/>
                    <a:endParaRPr kumimoji="1" lang="zh-CN" altLang="en-US" sz="2000" b="1" dirty="0">
                      <a:noFill/>
                    </a:endParaRPr>
                  </a:p>
                </p:txBody>
              </p:sp>
              <p:sp>
                <p:nvSpPr>
                  <p:cNvPr id="39" name="任意多边形: 形状 38">
                    <a:extLst>
                      <a:ext uri="{FF2B5EF4-FFF2-40B4-BE49-F238E27FC236}">
                        <a16:creationId xmlns:a16="http://schemas.microsoft.com/office/drawing/2014/main" id="{FEE27163-CDB5-9D92-89CF-9C51C4DA6404}"/>
                      </a:ext>
                    </a:extLst>
                  </p:cNvPr>
                  <p:cNvSpPr/>
                  <p:nvPr/>
                </p:nvSpPr>
                <p:spPr>
                  <a:xfrm>
                    <a:off x="1603621" y="3052036"/>
                    <a:ext cx="226228" cy="275406"/>
                  </a:xfrm>
                  <a:custGeom>
                    <a:avLst/>
                    <a:gdLst>
                      <a:gd name="connsiteX0" fmla="*/ 284197 w 438150"/>
                      <a:gd name="connsiteY0" fmla="*/ 621 h 533400"/>
                      <a:gd name="connsiteX1" fmla="*/ 286102 w 438150"/>
                      <a:gd name="connsiteY1" fmla="*/ 621 h 533400"/>
                      <a:gd name="connsiteX2" fmla="*/ 286102 w 438150"/>
                      <a:gd name="connsiteY2" fmla="*/ 124446 h 533400"/>
                      <a:gd name="connsiteX3" fmla="*/ 286102 w 438150"/>
                      <a:gd name="connsiteY3" fmla="*/ 126351 h 533400"/>
                      <a:gd name="connsiteX4" fmla="*/ 314677 w 438150"/>
                      <a:gd name="connsiteY4" fmla="*/ 153021 h 533400"/>
                      <a:gd name="connsiteX5" fmla="*/ 314677 w 438150"/>
                      <a:gd name="connsiteY5" fmla="*/ 153021 h 533400"/>
                      <a:gd name="connsiteX6" fmla="*/ 438502 w 438150"/>
                      <a:gd name="connsiteY6" fmla="*/ 153021 h 533400"/>
                      <a:gd name="connsiteX7" fmla="*/ 438502 w 438150"/>
                      <a:gd name="connsiteY7" fmla="*/ 154926 h 533400"/>
                      <a:gd name="connsiteX8" fmla="*/ 438502 w 438150"/>
                      <a:gd name="connsiteY8" fmla="*/ 505446 h 533400"/>
                      <a:gd name="connsiteX9" fmla="*/ 409927 w 438150"/>
                      <a:gd name="connsiteY9" fmla="*/ 534021 h 533400"/>
                      <a:gd name="connsiteX10" fmla="*/ 28927 w 438150"/>
                      <a:gd name="connsiteY10" fmla="*/ 534021 h 533400"/>
                      <a:gd name="connsiteX11" fmla="*/ 352 w 438150"/>
                      <a:gd name="connsiteY11" fmla="*/ 505446 h 533400"/>
                      <a:gd name="connsiteX12" fmla="*/ 352 w 438150"/>
                      <a:gd name="connsiteY12" fmla="*/ 29196 h 533400"/>
                      <a:gd name="connsiteX13" fmla="*/ 28927 w 438150"/>
                      <a:gd name="connsiteY13" fmla="*/ 621 h 533400"/>
                      <a:gd name="connsiteX14" fmla="*/ 284197 w 438150"/>
                      <a:gd name="connsiteY14" fmla="*/ 621 h 533400"/>
                      <a:gd name="connsiteX15" fmla="*/ 248002 w 438150"/>
                      <a:gd name="connsiteY15" fmla="*/ 200646 h 533400"/>
                      <a:gd name="connsiteX16" fmla="*/ 152752 w 438150"/>
                      <a:gd name="connsiteY16" fmla="*/ 200646 h 533400"/>
                      <a:gd name="connsiteX17" fmla="*/ 152752 w 438150"/>
                      <a:gd name="connsiteY17" fmla="*/ 410196 h 533400"/>
                      <a:gd name="connsiteX18" fmla="*/ 171802 w 438150"/>
                      <a:gd name="connsiteY18" fmla="*/ 410196 h 533400"/>
                      <a:gd name="connsiteX19" fmla="*/ 171802 w 438150"/>
                      <a:gd name="connsiteY19" fmla="*/ 314946 h 533400"/>
                      <a:gd name="connsiteX20" fmla="*/ 248002 w 438150"/>
                      <a:gd name="connsiteY20" fmla="*/ 314946 h 533400"/>
                      <a:gd name="connsiteX21" fmla="*/ 249907 w 438150"/>
                      <a:gd name="connsiteY21" fmla="*/ 314946 h 533400"/>
                      <a:gd name="connsiteX22" fmla="*/ 305152 w 438150"/>
                      <a:gd name="connsiteY22" fmla="*/ 257796 h 533400"/>
                      <a:gd name="connsiteX23" fmla="*/ 248002 w 438150"/>
                      <a:gd name="connsiteY23" fmla="*/ 200646 h 533400"/>
                      <a:gd name="connsiteX24" fmla="*/ 248002 w 438150"/>
                      <a:gd name="connsiteY24" fmla="*/ 200646 h 533400"/>
                      <a:gd name="connsiteX25" fmla="*/ 248002 w 438150"/>
                      <a:gd name="connsiteY25" fmla="*/ 219696 h 533400"/>
                      <a:gd name="connsiteX26" fmla="*/ 286102 w 438150"/>
                      <a:gd name="connsiteY26" fmla="*/ 257796 h 533400"/>
                      <a:gd name="connsiteX27" fmla="*/ 248002 w 438150"/>
                      <a:gd name="connsiteY27" fmla="*/ 295896 h 533400"/>
                      <a:gd name="connsiteX28" fmla="*/ 248002 w 438150"/>
                      <a:gd name="connsiteY28" fmla="*/ 295896 h 533400"/>
                      <a:gd name="connsiteX29" fmla="*/ 171802 w 438150"/>
                      <a:gd name="connsiteY29" fmla="*/ 295896 h 533400"/>
                      <a:gd name="connsiteX30" fmla="*/ 171802 w 438150"/>
                      <a:gd name="connsiteY30" fmla="*/ 219696 h 533400"/>
                      <a:gd name="connsiteX31" fmla="*/ 248002 w 438150"/>
                      <a:gd name="connsiteY31" fmla="*/ 219696 h 533400"/>
                      <a:gd name="connsiteX32" fmla="*/ 428977 w 438150"/>
                      <a:gd name="connsiteY32" fmla="*/ 133971 h 533400"/>
                      <a:gd name="connsiteX33" fmla="*/ 314677 w 438150"/>
                      <a:gd name="connsiteY33" fmla="*/ 133971 h 533400"/>
                      <a:gd name="connsiteX34" fmla="*/ 313724 w 438150"/>
                      <a:gd name="connsiteY34" fmla="*/ 133971 h 533400"/>
                      <a:gd name="connsiteX35" fmla="*/ 305152 w 438150"/>
                      <a:gd name="connsiteY35" fmla="*/ 124446 h 533400"/>
                      <a:gd name="connsiteX36" fmla="*/ 305152 w 438150"/>
                      <a:gd name="connsiteY36" fmla="*/ 124446 h 533400"/>
                      <a:gd name="connsiteX37" fmla="*/ 305152 w 438150"/>
                      <a:gd name="connsiteY37" fmla="*/ 10146 h 533400"/>
                      <a:gd name="connsiteX38" fmla="*/ 428977 w 438150"/>
                      <a:gd name="connsiteY38" fmla="*/ 133971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38150" h="533400">
                        <a:moveTo>
                          <a:pt x="284197" y="621"/>
                        </a:moveTo>
                        <a:cubicBezTo>
                          <a:pt x="285149" y="621"/>
                          <a:pt x="286102" y="621"/>
                          <a:pt x="286102" y="621"/>
                        </a:cubicBezTo>
                        <a:lnTo>
                          <a:pt x="286102" y="124446"/>
                        </a:lnTo>
                        <a:lnTo>
                          <a:pt x="286102" y="126351"/>
                        </a:lnTo>
                        <a:cubicBezTo>
                          <a:pt x="287055" y="141591"/>
                          <a:pt x="299437" y="153021"/>
                          <a:pt x="314677" y="153021"/>
                        </a:cubicBezTo>
                        <a:lnTo>
                          <a:pt x="314677" y="153021"/>
                        </a:lnTo>
                        <a:lnTo>
                          <a:pt x="438502" y="153021"/>
                        </a:lnTo>
                        <a:cubicBezTo>
                          <a:pt x="438502" y="153974"/>
                          <a:pt x="438502" y="154926"/>
                          <a:pt x="438502" y="154926"/>
                        </a:cubicBezTo>
                        <a:lnTo>
                          <a:pt x="438502" y="505446"/>
                        </a:lnTo>
                        <a:cubicBezTo>
                          <a:pt x="438502" y="521639"/>
                          <a:pt x="426120" y="534021"/>
                          <a:pt x="409927" y="534021"/>
                        </a:cubicBezTo>
                        <a:lnTo>
                          <a:pt x="28927" y="534021"/>
                        </a:lnTo>
                        <a:cubicBezTo>
                          <a:pt x="12734" y="534021"/>
                          <a:pt x="352" y="521639"/>
                          <a:pt x="352" y="505446"/>
                        </a:cubicBezTo>
                        <a:lnTo>
                          <a:pt x="352" y="29196"/>
                        </a:lnTo>
                        <a:cubicBezTo>
                          <a:pt x="352" y="13004"/>
                          <a:pt x="12734" y="621"/>
                          <a:pt x="28927" y="621"/>
                        </a:cubicBezTo>
                        <a:lnTo>
                          <a:pt x="284197" y="621"/>
                        </a:lnTo>
                        <a:close/>
                        <a:moveTo>
                          <a:pt x="248002" y="200646"/>
                        </a:moveTo>
                        <a:lnTo>
                          <a:pt x="152752" y="200646"/>
                        </a:lnTo>
                        <a:lnTo>
                          <a:pt x="152752" y="410196"/>
                        </a:lnTo>
                        <a:lnTo>
                          <a:pt x="171802" y="410196"/>
                        </a:lnTo>
                        <a:lnTo>
                          <a:pt x="171802" y="314946"/>
                        </a:lnTo>
                        <a:lnTo>
                          <a:pt x="248002" y="314946"/>
                        </a:lnTo>
                        <a:lnTo>
                          <a:pt x="249907" y="314946"/>
                        </a:lnTo>
                        <a:cubicBezTo>
                          <a:pt x="280387" y="313994"/>
                          <a:pt x="305152" y="288276"/>
                          <a:pt x="305152" y="257796"/>
                        </a:cubicBezTo>
                        <a:cubicBezTo>
                          <a:pt x="305152" y="226364"/>
                          <a:pt x="279434" y="200646"/>
                          <a:pt x="248002" y="200646"/>
                        </a:cubicBezTo>
                        <a:lnTo>
                          <a:pt x="248002" y="200646"/>
                        </a:lnTo>
                        <a:close/>
                        <a:moveTo>
                          <a:pt x="248002" y="219696"/>
                        </a:moveTo>
                        <a:cubicBezTo>
                          <a:pt x="268957" y="219696"/>
                          <a:pt x="286102" y="236841"/>
                          <a:pt x="286102" y="257796"/>
                        </a:cubicBezTo>
                        <a:cubicBezTo>
                          <a:pt x="286102" y="278751"/>
                          <a:pt x="268957" y="295896"/>
                          <a:pt x="248002" y="295896"/>
                        </a:cubicBezTo>
                        <a:lnTo>
                          <a:pt x="248002" y="295896"/>
                        </a:lnTo>
                        <a:lnTo>
                          <a:pt x="171802" y="295896"/>
                        </a:lnTo>
                        <a:lnTo>
                          <a:pt x="171802" y="219696"/>
                        </a:lnTo>
                        <a:lnTo>
                          <a:pt x="248002" y="219696"/>
                        </a:lnTo>
                        <a:close/>
                        <a:moveTo>
                          <a:pt x="428977" y="133971"/>
                        </a:moveTo>
                        <a:lnTo>
                          <a:pt x="314677" y="133971"/>
                        </a:lnTo>
                        <a:lnTo>
                          <a:pt x="313724" y="133971"/>
                        </a:lnTo>
                        <a:cubicBezTo>
                          <a:pt x="308962" y="133019"/>
                          <a:pt x="305152" y="129209"/>
                          <a:pt x="305152" y="124446"/>
                        </a:cubicBezTo>
                        <a:lnTo>
                          <a:pt x="305152" y="124446"/>
                        </a:lnTo>
                        <a:lnTo>
                          <a:pt x="305152" y="10146"/>
                        </a:lnTo>
                        <a:lnTo>
                          <a:pt x="428977" y="133971"/>
                        </a:lnTo>
                        <a:close/>
                      </a:path>
                    </a:pathLst>
                  </a:custGeom>
                  <a:solidFill>
                    <a:srgbClr val="FFFFFF"/>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grpSp>
          </p:grpSp>
        </p:grpSp>
        <p:grpSp>
          <p:nvGrpSpPr>
            <p:cNvPr id="7" name="组合 6">
              <a:extLst>
                <a:ext uri="{FF2B5EF4-FFF2-40B4-BE49-F238E27FC236}">
                  <a16:creationId xmlns:a16="http://schemas.microsoft.com/office/drawing/2014/main" id="{42CA04D2-C507-6671-2BE4-9FA2DFC9A6E7}"/>
                </a:ext>
              </a:extLst>
            </p:cNvPr>
            <p:cNvGrpSpPr/>
            <p:nvPr/>
          </p:nvGrpSpPr>
          <p:grpSpPr>
            <a:xfrm>
              <a:off x="867154" y="2825227"/>
              <a:ext cx="4944230" cy="2692778"/>
              <a:chOff x="2790251" y="1847850"/>
              <a:chExt cx="6598799" cy="3593906"/>
            </a:xfrm>
          </p:grpSpPr>
          <p:sp>
            <p:nvSpPr>
              <p:cNvPr id="8" name="任意多边形: 形状 7">
                <a:extLst>
                  <a:ext uri="{FF2B5EF4-FFF2-40B4-BE49-F238E27FC236}">
                    <a16:creationId xmlns:a16="http://schemas.microsoft.com/office/drawing/2014/main" id="{50BF135C-9451-5BD5-4EE0-A0AABD44353A}"/>
                  </a:ext>
                </a:extLst>
              </p:cNvPr>
              <p:cNvSpPr/>
              <p:nvPr/>
            </p:nvSpPr>
            <p:spPr bwMode="auto">
              <a:xfrm>
                <a:off x="3796426" y="2096288"/>
                <a:ext cx="4843168" cy="3244881"/>
              </a:xfrm>
              <a:custGeom>
                <a:avLst/>
                <a:gdLst>
                  <a:gd name="T0" fmla="*/ 1264 w 1478"/>
                  <a:gd name="T1" fmla="*/ 986 h 989"/>
                  <a:gd name="T2" fmla="*/ 59 w 1478"/>
                  <a:gd name="T3" fmla="*/ 846 h 989"/>
                  <a:gd name="T4" fmla="*/ 7 w 1478"/>
                  <a:gd name="T5" fmla="*/ 775 h 989"/>
                  <a:gd name="T6" fmla="*/ 148 w 1478"/>
                  <a:gd name="T7" fmla="*/ 52 h 989"/>
                  <a:gd name="T8" fmla="*/ 214 w 1478"/>
                  <a:gd name="T9" fmla="*/ 4 h 989"/>
                  <a:gd name="T10" fmla="*/ 1419 w 1478"/>
                  <a:gd name="T11" fmla="*/ 143 h 989"/>
                  <a:gd name="T12" fmla="*/ 1471 w 1478"/>
                  <a:gd name="T13" fmla="*/ 214 h 989"/>
                  <a:gd name="T14" fmla="*/ 1330 w 1478"/>
                  <a:gd name="T15" fmla="*/ 938 h 989"/>
                  <a:gd name="T16" fmla="*/ 1264 w 1478"/>
                  <a:gd name="T17" fmla="*/ 986 h 9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78" h="989">
                    <a:moveTo>
                      <a:pt x="1264" y="986"/>
                    </a:moveTo>
                    <a:cubicBezTo>
                      <a:pt x="59" y="846"/>
                      <a:pt x="59" y="846"/>
                      <a:pt x="59" y="846"/>
                    </a:cubicBezTo>
                    <a:cubicBezTo>
                      <a:pt x="24" y="842"/>
                      <a:pt x="0" y="810"/>
                      <a:pt x="7" y="775"/>
                    </a:cubicBezTo>
                    <a:cubicBezTo>
                      <a:pt x="148" y="52"/>
                      <a:pt x="148" y="52"/>
                      <a:pt x="148" y="52"/>
                    </a:cubicBezTo>
                    <a:cubicBezTo>
                      <a:pt x="154" y="21"/>
                      <a:pt x="183" y="0"/>
                      <a:pt x="214" y="4"/>
                    </a:cubicBezTo>
                    <a:cubicBezTo>
                      <a:pt x="1419" y="143"/>
                      <a:pt x="1419" y="143"/>
                      <a:pt x="1419" y="143"/>
                    </a:cubicBezTo>
                    <a:cubicBezTo>
                      <a:pt x="1454" y="147"/>
                      <a:pt x="1478" y="180"/>
                      <a:pt x="1471" y="214"/>
                    </a:cubicBezTo>
                    <a:cubicBezTo>
                      <a:pt x="1330" y="938"/>
                      <a:pt x="1330" y="938"/>
                      <a:pt x="1330" y="938"/>
                    </a:cubicBezTo>
                    <a:cubicBezTo>
                      <a:pt x="1324" y="968"/>
                      <a:pt x="1295" y="989"/>
                      <a:pt x="1264" y="986"/>
                    </a:cubicBezTo>
                    <a:close/>
                  </a:path>
                </a:pathLst>
              </a:custGeom>
              <a:solidFill>
                <a:schemeClr val="tx2">
                  <a:lumMod val="60000"/>
                  <a:lumOff val="4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 name="任意多边形: 形状 8">
                <a:extLst>
                  <a:ext uri="{FF2B5EF4-FFF2-40B4-BE49-F238E27FC236}">
                    <a16:creationId xmlns:a16="http://schemas.microsoft.com/office/drawing/2014/main" id="{D326B9D3-1BDB-3E5A-3020-E2C3D52D682F}"/>
                  </a:ext>
                </a:extLst>
              </p:cNvPr>
              <p:cNvSpPr/>
              <p:nvPr/>
            </p:nvSpPr>
            <p:spPr bwMode="auto">
              <a:xfrm>
                <a:off x="3789525" y="2063163"/>
                <a:ext cx="4793480" cy="3218657"/>
              </a:xfrm>
              <a:custGeom>
                <a:avLst/>
                <a:gdLst>
                  <a:gd name="T0" fmla="*/ 1251 w 1463"/>
                  <a:gd name="T1" fmla="*/ 977 h 981"/>
                  <a:gd name="T2" fmla="*/ 59 w 1463"/>
                  <a:gd name="T3" fmla="*/ 839 h 981"/>
                  <a:gd name="T4" fmla="*/ 7 w 1463"/>
                  <a:gd name="T5" fmla="*/ 769 h 981"/>
                  <a:gd name="T6" fmla="*/ 147 w 1463"/>
                  <a:gd name="T7" fmla="*/ 52 h 981"/>
                  <a:gd name="T8" fmla="*/ 213 w 1463"/>
                  <a:gd name="T9" fmla="*/ 4 h 981"/>
                  <a:gd name="T10" fmla="*/ 1405 w 1463"/>
                  <a:gd name="T11" fmla="*/ 142 h 981"/>
                  <a:gd name="T12" fmla="*/ 1457 w 1463"/>
                  <a:gd name="T13" fmla="*/ 213 h 981"/>
                  <a:gd name="T14" fmla="*/ 1316 w 1463"/>
                  <a:gd name="T15" fmla="*/ 930 h 981"/>
                  <a:gd name="T16" fmla="*/ 1251 w 1463"/>
                  <a:gd name="T17" fmla="*/ 977 h 9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63" h="981">
                    <a:moveTo>
                      <a:pt x="1251" y="977"/>
                    </a:moveTo>
                    <a:cubicBezTo>
                      <a:pt x="59" y="839"/>
                      <a:pt x="59" y="839"/>
                      <a:pt x="59" y="839"/>
                    </a:cubicBezTo>
                    <a:cubicBezTo>
                      <a:pt x="24" y="835"/>
                      <a:pt x="0" y="803"/>
                      <a:pt x="7" y="769"/>
                    </a:cubicBezTo>
                    <a:cubicBezTo>
                      <a:pt x="147" y="52"/>
                      <a:pt x="147" y="52"/>
                      <a:pt x="147" y="52"/>
                    </a:cubicBezTo>
                    <a:cubicBezTo>
                      <a:pt x="153" y="21"/>
                      <a:pt x="182" y="0"/>
                      <a:pt x="213" y="4"/>
                    </a:cubicBezTo>
                    <a:cubicBezTo>
                      <a:pt x="1405" y="142"/>
                      <a:pt x="1405" y="142"/>
                      <a:pt x="1405" y="142"/>
                    </a:cubicBezTo>
                    <a:cubicBezTo>
                      <a:pt x="1439" y="146"/>
                      <a:pt x="1463" y="179"/>
                      <a:pt x="1457" y="213"/>
                    </a:cubicBezTo>
                    <a:cubicBezTo>
                      <a:pt x="1316" y="930"/>
                      <a:pt x="1316" y="930"/>
                      <a:pt x="1316" y="930"/>
                    </a:cubicBezTo>
                    <a:cubicBezTo>
                      <a:pt x="1310" y="960"/>
                      <a:pt x="1282" y="981"/>
                      <a:pt x="1251" y="977"/>
                    </a:cubicBezTo>
                    <a:close/>
                  </a:path>
                </a:pathLst>
              </a:custGeom>
              <a:solidFill>
                <a:schemeClr val="tx2">
                  <a:lumMod val="20000"/>
                  <a:lumOff val="8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0" name="任意多边形: 形状 9">
                <a:extLst>
                  <a:ext uri="{FF2B5EF4-FFF2-40B4-BE49-F238E27FC236}">
                    <a16:creationId xmlns:a16="http://schemas.microsoft.com/office/drawing/2014/main" id="{BF786D57-BA9A-3197-94ED-6E710658FABF}"/>
                  </a:ext>
                </a:extLst>
              </p:cNvPr>
              <p:cNvSpPr/>
              <p:nvPr/>
            </p:nvSpPr>
            <p:spPr bwMode="auto">
              <a:xfrm>
                <a:off x="4073849" y="2889911"/>
                <a:ext cx="2720400" cy="2067559"/>
              </a:xfrm>
              <a:custGeom>
                <a:avLst/>
                <a:gdLst>
                  <a:gd name="T0" fmla="*/ 681 w 830"/>
                  <a:gd name="T1" fmla="*/ 627 h 630"/>
                  <a:gd name="T2" fmla="*/ 52 w 830"/>
                  <a:gd name="T3" fmla="*/ 556 h 630"/>
                  <a:gd name="T4" fmla="*/ 6 w 830"/>
                  <a:gd name="T5" fmla="*/ 493 h 630"/>
                  <a:gd name="T6" fmla="*/ 91 w 830"/>
                  <a:gd name="T7" fmla="*/ 46 h 630"/>
                  <a:gd name="T8" fmla="*/ 149 w 830"/>
                  <a:gd name="T9" fmla="*/ 3 h 630"/>
                  <a:gd name="T10" fmla="*/ 778 w 830"/>
                  <a:gd name="T11" fmla="*/ 74 h 630"/>
                  <a:gd name="T12" fmla="*/ 824 w 830"/>
                  <a:gd name="T13" fmla="*/ 137 h 630"/>
                  <a:gd name="T14" fmla="*/ 739 w 830"/>
                  <a:gd name="T15" fmla="*/ 584 h 630"/>
                  <a:gd name="T16" fmla="*/ 681 w 830"/>
                  <a:gd name="T17" fmla="*/ 627 h 6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0" h="630">
                    <a:moveTo>
                      <a:pt x="681" y="627"/>
                    </a:moveTo>
                    <a:cubicBezTo>
                      <a:pt x="52" y="556"/>
                      <a:pt x="52" y="556"/>
                      <a:pt x="52" y="556"/>
                    </a:cubicBezTo>
                    <a:cubicBezTo>
                      <a:pt x="21" y="553"/>
                      <a:pt x="0" y="524"/>
                      <a:pt x="6" y="493"/>
                    </a:cubicBezTo>
                    <a:cubicBezTo>
                      <a:pt x="91" y="46"/>
                      <a:pt x="91" y="46"/>
                      <a:pt x="91" y="46"/>
                    </a:cubicBezTo>
                    <a:cubicBezTo>
                      <a:pt x="96" y="19"/>
                      <a:pt x="122" y="0"/>
                      <a:pt x="149" y="3"/>
                    </a:cubicBezTo>
                    <a:cubicBezTo>
                      <a:pt x="778" y="74"/>
                      <a:pt x="778" y="74"/>
                      <a:pt x="778" y="74"/>
                    </a:cubicBezTo>
                    <a:cubicBezTo>
                      <a:pt x="809" y="78"/>
                      <a:pt x="830" y="107"/>
                      <a:pt x="824" y="137"/>
                    </a:cubicBezTo>
                    <a:cubicBezTo>
                      <a:pt x="739" y="584"/>
                      <a:pt x="739" y="584"/>
                      <a:pt x="739" y="584"/>
                    </a:cubicBezTo>
                    <a:cubicBezTo>
                      <a:pt x="734" y="611"/>
                      <a:pt x="709" y="630"/>
                      <a:pt x="681" y="627"/>
                    </a:cubicBezTo>
                    <a:close/>
                  </a:path>
                </a:pathLst>
              </a:custGeom>
              <a:solidFill>
                <a:srgbClr val="C4C4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 name="任意多边形: 形状 10">
                <a:extLst>
                  <a:ext uri="{FF2B5EF4-FFF2-40B4-BE49-F238E27FC236}">
                    <a16:creationId xmlns:a16="http://schemas.microsoft.com/office/drawing/2014/main" id="{E411CDEE-A297-9B05-2386-7BB90BF21CA9}"/>
                  </a:ext>
                </a:extLst>
              </p:cNvPr>
              <p:cNvSpPr/>
              <p:nvPr/>
            </p:nvSpPr>
            <p:spPr bwMode="auto">
              <a:xfrm>
                <a:off x="4051766" y="2867828"/>
                <a:ext cx="2719020" cy="2066179"/>
              </a:xfrm>
              <a:custGeom>
                <a:avLst/>
                <a:gdLst>
                  <a:gd name="T0" fmla="*/ 681 w 830"/>
                  <a:gd name="T1" fmla="*/ 627 h 630"/>
                  <a:gd name="T2" fmla="*/ 52 w 830"/>
                  <a:gd name="T3" fmla="*/ 556 h 630"/>
                  <a:gd name="T4" fmla="*/ 6 w 830"/>
                  <a:gd name="T5" fmla="*/ 493 h 630"/>
                  <a:gd name="T6" fmla="*/ 91 w 830"/>
                  <a:gd name="T7" fmla="*/ 46 h 630"/>
                  <a:gd name="T8" fmla="*/ 150 w 830"/>
                  <a:gd name="T9" fmla="*/ 3 h 630"/>
                  <a:gd name="T10" fmla="*/ 778 w 830"/>
                  <a:gd name="T11" fmla="*/ 74 h 630"/>
                  <a:gd name="T12" fmla="*/ 824 w 830"/>
                  <a:gd name="T13" fmla="*/ 137 h 630"/>
                  <a:gd name="T14" fmla="*/ 739 w 830"/>
                  <a:gd name="T15" fmla="*/ 584 h 630"/>
                  <a:gd name="T16" fmla="*/ 681 w 830"/>
                  <a:gd name="T17" fmla="*/ 627 h 6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0" h="630">
                    <a:moveTo>
                      <a:pt x="681" y="627"/>
                    </a:moveTo>
                    <a:cubicBezTo>
                      <a:pt x="52" y="556"/>
                      <a:pt x="52" y="556"/>
                      <a:pt x="52" y="556"/>
                    </a:cubicBezTo>
                    <a:cubicBezTo>
                      <a:pt x="21" y="553"/>
                      <a:pt x="0" y="524"/>
                      <a:pt x="6" y="493"/>
                    </a:cubicBezTo>
                    <a:cubicBezTo>
                      <a:pt x="91" y="46"/>
                      <a:pt x="91" y="46"/>
                      <a:pt x="91" y="46"/>
                    </a:cubicBezTo>
                    <a:cubicBezTo>
                      <a:pt x="97" y="19"/>
                      <a:pt x="122" y="0"/>
                      <a:pt x="150" y="3"/>
                    </a:cubicBezTo>
                    <a:cubicBezTo>
                      <a:pt x="778" y="74"/>
                      <a:pt x="778" y="74"/>
                      <a:pt x="778" y="74"/>
                    </a:cubicBezTo>
                    <a:cubicBezTo>
                      <a:pt x="809" y="78"/>
                      <a:pt x="830" y="107"/>
                      <a:pt x="824" y="137"/>
                    </a:cubicBezTo>
                    <a:cubicBezTo>
                      <a:pt x="739" y="584"/>
                      <a:pt x="739" y="584"/>
                      <a:pt x="739" y="584"/>
                    </a:cubicBezTo>
                    <a:cubicBezTo>
                      <a:pt x="734" y="612"/>
                      <a:pt x="709" y="630"/>
                      <a:pt x="681" y="627"/>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2" name="任意多边形: 形状 11">
                <a:extLst>
                  <a:ext uri="{FF2B5EF4-FFF2-40B4-BE49-F238E27FC236}">
                    <a16:creationId xmlns:a16="http://schemas.microsoft.com/office/drawing/2014/main" id="{1F8B6DA0-781A-5C0E-7E82-405ABEABDBF8}"/>
                  </a:ext>
                </a:extLst>
              </p:cNvPr>
              <p:cNvSpPr/>
              <p:nvPr/>
            </p:nvSpPr>
            <p:spPr bwMode="auto">
              <a:xfrm>
                <a:off x="4185646" y="2968583"/>
                <a:ext cx="2451258" cy="1863288"/>
              </a:xfrm>
              <a:custGeom>
                <a:avLst/>
                <a:gdLst>
                  <a:gd name="T0" fmla="*/ 614 w 748"/>
                  <a:gd name="T1" fmla="*/ 565 h 568"/>
                  <a:gd name="T2" fmla="*/ 47 w 748"/>
                  <a:gd name="T3" fmla="*/ 501 h 568"/>
                  <a:gd name="T4" fmla="*/ 6 w 748"/>
                  <a:gd name="T5" fmla="*/ 445 h 568"/>
                  <a:gd name="T6" fmla="*/ 82 w 748"/>
                  <a:gd name="T7" fmla="*/ 42 h 568"/>
                  <a:gd name="T8" fmla="*/ 135 w 748"/>
                  <a:gd name="T9" fmla="*/ 3 h 568"/>
                  <a:gd name="T10" fmla="*/ 702 w 748"/>
                  <a:gd name="T11" fmla="*/ 67 h 568"/>
                  <a:gd name="T12" fmla="*/ 743 w 748"/>
                  <a:gd name="T13" fmla="*/ 124 h 568"/>
                  <a:gd name="T14" fmla="*/ 666 w 748"/>
                  <a:gd name="T15" fmla="*/ 527 h 568"/>
                  <a:gd name="T16" fmla="*/ 614 w 748"/>
                  <a:gd name="T17" fmla="*/ 565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8" h="568">
                    <a:moveTo>
                      <a:pt x="614" y="565"/>
                    </a:moveTo>
                    <a:cubicBezTo>
                      <a:pt x="47" y="501"/>
                      <a:pt x="47" y="501"/>
                      <a:pt x="47" y="501"/>
                    </a:cubicBezTo>
                    <a:cubicBezTo>
                      <a:pt x="19" y="498"/>
                      <a:pt x="0" y="472"/>
                      <a:pt x="6" y="445"/>
                    </a:cubicBezTo>
                    <a:cubicBezTo>
                      <a:pt x="82" y="42"/>
                      <a:pt x="82" y="42"/>
                      <a:pt x="82" y="42"/>
                    </a:cubicBezTo>
                    <a:cubicBezTo>
                      <a:pt x="87" y="17"/>
                      <a:pt x="110" y="0"/>
                      <a:pt x="135" y="3"/>
                    </a:cubicBezTo>
                    <a:cubicBezTo>
                      <a:pt x="702" y="67"/>
                      <a:pt x="702" y="67"/>
                      <a:pt x="702" y="67"/>
                    </a:cubicBezTo>
                    <a:cubicBezTo>
                      <a:pt x="729" y="70"/>
                      <a:pt x="748" y="96"/>
                      <a:pt x="743" y="124"/>
                    </a:cubicBezTo>
                    <a:cubicBezTo>
                      <a:pt x="666" y="527"/>
                      <a:pt x="666" y="527"/>
                      <a:pt x="666" y="527"/>
                    </a:cubicBezTo>
                    <a:cubicBezTo>
                      <a:pt x="662" y="551"/>
                      <a:pt x="639" y="568"/>
                      <a:pt x="614" y="565"/>
                    </a:cubicBezTo>
                    <a:close/>
                  </a:path>
                </a:pathLst>
              </a:custGeom>
              <a:noFill/>
              <a:ln w="158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任意多边形: 形状 12">
                <a:extLst>
                  <a:ext uri="{FF2B5EF4-FFF2-40B4-BE49-F238E27FC236}">
                    <a16:creationId xmlns:a16="http://schemas.microsoft.com/office/drawing/2014/main" id="{CC201C8C-2399-02E3-6B69-C500595902AC}"/>
                  </a:ext>
                </a:extLst>
              </p:cNvPr>
              <p:cNvSpPr/>
              <p:nvPr/>
            </p:nvSpPr>
            <p:spPr bwMode="auto">
              <a:xfrm>
                <a:off x="6601019" y="3179756"/>
                <a:ext cx="1612089" cy="1951621"/>
              </a:xfrm>
              <a:custGeom>
                <a:avLst/>
                <a:gdLst>
                  <a:gd name="T0" fmla="*/ 343 w 492"/>
                  <a:gd name="T1" fmla="*/ 591 h 595"/>
                  <a:gd name="T2" fmla="*/ 52 w 492"/>
                  <a:gd name="T3" fmla="*/ 556 h 595"/>
                  <a:gd name="T4" fmla="*/ 6 w 492"/>
                  <a:gd name="T5" fmla="*/ 493 h 595"/>
                  <a:gd name="T6" fmla="*/ 91 w 492"/>
                  <a:gd name="T7" fmla="*/ 46 h 595"/>
                  <a:gd name="T8" fmla="*/ 150 w 492"/>
                  <a:gd name="T9" fmla="*/ 4 h 595"/>
                  <a:gd name="T10" fmla="*/ 441 w 492"/>
                  <a:gd name="T11" fmla="*/ 39 h 595"/>
                  <a:gd name="T12" fmla="*/ 487 w 492"/>
                  <a:gd name="T13" fmla="*/ 102 h 595"/>
                  <a:gd name="T14" fmla="*/ 401 w 492"/>
                  <a:gd name="T15" fmla="*/ 549 h 595"/>
                  <a:gd name="T16" fmla="*/ 343 w 492"/>
                  <a:gd name="T17" fmla="*/ 591 h 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2" h="595">
                    <a:moveTo>
                      <a:pt x="343" y="591"/>
                    </a:moveTo>
                    <a:cubicBezTo>
                      <a:pt x="52" y="556"/>
                      <a:pt x="52" y="556"/>
                      <a:pt x="52" y="556"/>
                    </a:cubicBezTo>
                    <a:cubicBezTo>
                      <a:pt x="21" y="553"/>
                      <a:pt x="0" y="524"/>
                      <a:pt x="6" y="493"/>
                    </a:cubicBezTo>
                    <a:cubicBezTo>
                      <a:pt x="91" y="46"/>
                      <a:pt x="91" y="46"/>
                      <a:pt x="91" y="46"/>
                    </a:cubicBezTo>
                    <a:cubicBezTo>
                      <a:pt x="97" y="19"/>
                      <a:pt x="122" y="0"/>
                      <a:pt x="150" y="4"/>
                    </a:cubicBezTo>
                    <a:cubicBezTo>
                      <a:pt x="441" y="39"/>
                      <a:pt x="441" y="39"/>
                      <a:pt x="441" y="39"/>
                    </a:cubicBezTo>
                    <a:cubicBezTo>
                      <a:pt x="471" y="42"/>
                      <a:pt x="492" y="71"/>
                      <a:pt x="487" y="102"/>
                    </a:cubicBezTo>
                    <a:cubicBezTo>
                      <a:pt x="401" y="549"/>
                      <a:pt x="401" y="549"/>
                      <a:pt x="401" y="549"/>
                    </a:cubicBezTo>
                    <a:cubicBezTo>
                      <a:pt x="396" y="576"/>
                      <a:pt x="371" y="595"/>
                      <a:pt x="343" y="591"/>
                    </a:cubicBez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4" name="任意多边形: 形状 13">
                <a:extLst>
                  <a:ext uri="{FF2B5EF4-FFF2-40B4-BE49-F238E27FC236}">
                    <a16:creationId xmlns:a16="http://schemas.microsoft.com/office/drawing/2014/main" id="{595D026B-D092-FC59-1F8C-5DE566B3B2D8}"/>
                  </a:ext>
                </a:extLst>
              </p:cNvPr>
              <p:cNvSpPr/>
              <p:nvPr/>
            </p:nvSpPr>
            <p:spPr bwMode="auto">
              <a:xfrm>
                <a:off x="6577556" y="3156292"/>
                <a:ext cx="1616230" cy="1951621"/>
              </a:xfrm>
              <a:custGeom>
                <a:avLst/>
                <a:gdLst>
                  <a:gd name="T0" fmla="*/ 343 w 493"/>
                  <a:gd name="T1" fmla="*/ 592 h 595"/>
                  <a:gd name="T2" fmla="*/ 52 w 493"/>
                  <a:gd name="T3" fmla="*/ 556 h 595"/>
                  <a:gd name="T4" fmla="*/ 6 w 493"/>
                  <a:gd name="T5" fmla="*/ 493 h 595"/>
                  <a:gd name="T6" fmla="*/ 91 w 493"/>
                  <a:gd name="T7" fmla="*/ 46 h 595"/>
                  <a:gd name="T8" fmla="*/ 150 w 493"/>
                  <a:gd name="T9" fmla="*/ 4 h 595"/>
                  <a:gd name="T10" fmla="*/ 441 w 493"/>
                  <a:gd name="T11" fmla="*/ 39 h 595"/>
                  <a:gd name="T12" fmla="*/ 487 w 493"/>
                  <a:gd name="T13" fmla="*/ 102 h 595"/>
                  <a:gd name="T14" fmla="*/ 402 w 493"/>
                  <a:gd name="T15" fmla="*/ 549 h 595"/>
                  <a:gd name="T16" fmla="*/ 343 w 493"/>
                  <a:gd name="T17" fmla="*/ 592 h 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3" h="595">
                    <a:moveTo>
                      <a:pt x="343" y="592"/>
                    </a:moveTo>
                    <a:cubicBezTo>
                      <a:pt x="52" y="556"/>
                      <a:pt x="52" y="556"/>
                      <a:pt x="52" y="556"/>
                    </a:cubicBezTo>
                    <a:cubicBezTo>
                      <a:pt x="22" y="553"/>
                      <a:pt x="0" y="524"/>
                      <a:pt x="6" y="493"/>
                    </a:cubicBezTo>
                    <a:cubicBezTo>
                      <a:pt x="91" y="46"/>
                      <a:pt x="91" y="46"/>
                      <a:pt x="91" y="46"/>
                    </a:cubicBezTo>
                    <a:cubicBezTo>
                      <a:pt x="97" y="19"/>
                      <a:pt x="122" y="0"/>
                      <a:pt x="150" y="4"/>
                    </a:cubicBezTo>
                    <a:cubicBezTo>
                      <a:pt x="441" y="39"/>
                      <a:pt x="441" y="39"/>
                      <a:pt x="441" y="39"/>
                    </a:cubicBezTo>
                    <a:cubicBezTo>
                      <a:pt x="471" y="42"/>
                      <a:pt x="493" y="71"/>
                      <a:pt x="487" y="102"/>
                    </a:cubicBezTo>
                    <a:cubicBezTo>
                      <a:pt x="402" y="549"/>
                      <a:pt x="402" y="549"/>
                      <a:pt x="402" y="549"/>
                    </a:cubicBezTo>
                    <a:cubicBezTo>
                      <a:pt x="396" y="576"/>
                      <a:pt x="371" y="595"/>
                      <a:pt x="343" y="592"/>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5" name="任意多边形: 形状 14">
                <a:extLst>
                  <a:ext uri="{FF2B5EF4-FFF2-40B4-BE49-F238E27FC236}">
                    <a16:creationId xmlns:a16="http://schemas.microsoft.com/office/drawing/2014/main" id="{30A840C9-717A-57A5-FA77-3F3529CE124D}"/>
                  </a:ext>
                </a:extLst>
              </p:cNvPr>
              <p:cNvSpPr/>
              <p:nvPr/>
            </p:nvSpPr>
            <p:spPr bwMode="auto">
              <a:xfrm>
                <a:off x="4452028" y="2241211"/>
                <a:ext cx="3868738" cy="865394"/>
              </a:xfrm>
              <a:custGeom>
                <a:avLst/>
                <a:gdLst>
                  <a:gd name="T0" fmla="*/ 1114 w 1181"/>
                  <a:gd name="T1" fmla="*/ 261 h 264"/>
                  <a:gd name="T2" fmla="*/ 51 w 1181"/>
                  <a:gd name="T3" fmla="*/ 138 h 264"/>
                  <a:gd name="T4" fmla="*/ 5 w 1181"/>
                  <a:gd name="T5" fmla="*/ 75 h 264"/>
                  <a:gd name="T6" fmla="*/ 9 w 1181"/>
                  <a:gd name="T7" fmla="*/ 46 h 264"/>
                  <a:gd name="T8" fmla="*/ 67 w 1181"/>
                  <a:gd name="T9" fmla="*/ 3 h 264"/>
                  <a:gd name="T10" fmla="*/ 1129 w 1181"/>
                  <a:gd name="T11" fmla="*/ 126 h 264"/>
                  <a:gd name="T12" fmla="*/ 1175 w 1181"/>
                  <a:gd name="T13" fmla="*/ 189 h 264"/>
                  <a:gd name="T14" fmla="*/ 1172 w 1181"/>
                  <a:gd name="T15" fmla="*/ 218 h 264"/>
                  <a:gd name="T16" fmla="*/ 1114 w 1181"/>
                  <a:gd name="T17" fmla="*/ 261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81" h="264">
                    <a:moveTo>
                      <a:pt x="1114" y="261"/>
                    </a:moveTo>
                    <a:cubicBezTo>
                      <a:pt x="51" y="138"/>
                      <a:pt x="51" y="138"/>
                      <a:pt x="51" y="138"/>
                    </a:cubicBezTo>
                    <a:cubicBezTo>
                      <a:pt x="21" y="134"/>
                      <a:pt x="0" y="105"/>
                      <a:pt x="5" y="75"/>
                    </a:cubicBezTo>
                    <a:cubicBezTo>
                      <a:pt x="9" y="46"/>
                      <a:pt x="9" y="46"/>
                      <a:pt x="9" y="46"/>
                    </a:cubicBezTo>
                    <a:cubicBezTo>
                      <a:pt x="14" y="18"/>
                      <a:pt x="40" y="0"/>
                      <a:pt x="67" y="3"/>
                    </a:cubicBezTo>
                    <a:cubicBezTo>
                      <a:pt x="1129" y="126"/>
                      <a:pt x="1129" y="126"/>
                      <a:pt x="1129" y="126"/>
                    </a:cubicBezTo>
                    <a:cubicBezTo>
                      <a:pt x="1160" y="130"/>
                      <a:pt x="1181" y="159"/>
                      <a:pt x="1175" y="189"/>
                    </a:cubicBezTo>
                    <a:cubicBezTo>
                      <a:pt x="1172" y="218"/>
                      <a:pt x="1172" y="218"/>
                      <a:pt x="1172" y="218"/>
                    </a:cubicBezTo>
                    <a:cubicBezTo>
                      <a:pt x="1167" y="245"/>
                      <a:pt x="1141" y="264"/>
                      <a:pt x="1114" y="26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6" name="椭圆 15">
                <a:extLst>
                  <a:ext uri="{FF2B5EF4-FFF2-40B4-BE49-F238E27FC236}">
                    <a16:creationId xmlns:a16="http://schemas.microsoft.com/office/drawing/2014/main" id="{205B60B1-34EC-EA77-6262-ED43B9F586FF}"/>
                  </a:ext>
                </a:extLst>
              </p:cNvPr>
              <p:cNvSpPr/>
              <p:nvPr/>
            </p:nvSpPr>
            <p:spPr bwMode="auto">
              <a:xfrm>
                <a:off x="4667341" y="2434441"/>
                <a:ext cx="104896" cy="104896"/>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7" name="椭圆 16">
                <a:extLst>
                  <a:ext uri="{FF2B5EF4-FFF2-40B4-BE49-F238E27FC236}">
                    <a16:creationId xmlns:a16="http://schemas.microsoft.com/office/drawing/2014/main" id="{EB652543-4A89-1F09-216A-F86CFA2BFDE8}"/>
                  </a:ext>
                </a:extLst>
              </p:cNvPr>
              <p:cNvSpPr/>
              <p:nvPr/>
            </p:nvSpPr>
            <p:spPr bwMode="auto">
              <a:xfrm>
                <a:off x="4893696" y="2467566"/>
                <a:ext cx="102136" cy="104896"/>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8" name="椭圆 17">
                <a:extLst>
                  <a:ext uri="{FF2B5EF4-FFF2-40B4-BE49-F238E27FC236}">
                    <a16:creationId xmlns:a16="http://schemas.microsoft.com/office/drawing/2014/main" id="{53FF3720-EAB5-3B47-01C7-48C89BB3044B}"/>
                  </a:ext>
                </a:extLst>
              </p:cNvPr>
              <p:cNvSpPr/>
              <p:nvPr/>
            </p:nvSpPr>
            <p:spPr bwMode="auto">
              <a:xfrm>
                <a:off x="5120051" y="2496550"/>
                <a:ext cx="100756" cy="104896"/>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9" name="任意多边形: 形状 18">
                <a:extLst>
                  <a:ext uri="{FF2B5EF4-FFF2-40B4-BE49-F238E27FC236}">
                    <a16:creationId xmlns:a16="http://schemas.microsoft.com/office/drawing/2014/main" id="{4AE74E74-9EC3-8D04-FEC7-DD599A59D916}"/>
                  </a:ext>
                </a:extLst>
              </p:cNvPr>
              <p:cNvSpPr/>
              <p:nvPr/>
            </p:nvSpPr>
            <p:spPr bwMode="auto">
              <a:xfrm>
                <a:off x="4579007" y="3657310"/>
                <a:ext cx="1664537" cy="659742"/>
              </a:xfrm>
              <a:custGeom>
                <a:avLst/>
                <a:gdLst>
                  <a:gd name="T0" fmla="*/ 1185 w 1206"/>
                  <a:gd name="T1" fmla="*/ 0 h 478"/>
                  <a:gd name="T2" fmla="*/ 1168 w 1206"/>
                  <a:gd name="T3" fmla="*/ 34 h 478"/>
                  <a:gd name="T4" fmla="*/ 1000 w 1206"/>
                  <a:gd name="T5" fmla="*/ 17 h 478"/>
                  <a:gd name="T6" fmla="*/ 1033 w 1206"/>
                  <a:gd name="T7" fmla="*/ 72 h 478"/>
                  <a:gd name="T8" fmla="*/ 584 w 1206"/>
                  <a:gd name="T9" fmla="*/ 312 h 478"/>
                  <a:gd name="T10" fmla="*/ 456 w 1206"/>
                  <a:gd name="T11" fmla="*/ 112 h 478"/>
                  <a:gd name="T12" fmla="*/ 0 w 1206"/>
                  <a:gd name="T13" fmla="*/ 400 h 478"/>
                  <a:gd name="T14" fmla="*/ 48 w 1206"/>
                  <a:gd name="T15" fmla="*/ 478 h 478"/>
                  <a:gd name="T16" fmla="*/ 427 w 1206"/>
                  <a:gd name="T17" fmla="*/ 241 h 478"/>
                  <a:gd name="T18" fmla="*/ 558 w 1206"/>
                  <a:gd name="T19" fmla="*/ 440 h 478"/>
                  <a:gd name="T20" fmla="*/ 1080 w 1206"/>
                  <a:gd name="T21" fmla="*/ 145 h 478"/>
                  <a:gd name="T22" fmla="*/ 1095 w 1206"/>
                  <a:gd name="T23" fmla="*/ 167 h 478"/>
                  <a:gd name="T24" fmla="*/ 1092 w 1206"/>
                  <a:gd name="T25" fmla="*/ 167 h 478"/>
                  <a:gd name="T26" fmla="*/ 1116 w 1206"/>
                  <a:gd name="T27" fmla="*/ 202 h 478"/>
                  <a:gd name="T28" fmla="*/ 1206 w 1206"/>
                  <a:gd name="T29" fmla="*/ 36 h 478"/>
                  <a:gd name="T30" fmla="*/ 1185 w 1206"/>
                  <a:gd name="T31" fmla="*/ 0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06" h="478">
                    <a:moveTo>
                      <a:pt x="1185" y="0"/>
                    </a:moveTo>
                    <a:lnTo>
                      <a:pt x="1168" y="34"/>
                    </a:lnTo>
                    <a:lnTo>
                      <a:pt x="1000" y="17"/>
                    </a:lnTo>
                    <a:lnTo>
                      <a:pt x="1033" y="72"/>
                    </a:lnTo>
                    <a:lnTo>
                      <a:pt x="584" y="312"/>
                    </a:lnTo>
                    <a:lnTo>
                      <a:pt x="456" y="112"/>
                    </a:lnTo>
                    <a:lnTo>
                      <a:pt x="0" y="400"/>
                    </a:lnTo>
                    <a:lnTo>
                      <a:pt x="48" y="478"/>
                    </a:lnTo>
                    <a:lnTo>
                      <a:pt x="427" y="241"/>
                    </a:lnTo>
                    <a:lnTo>
                      <a:pt x="558" y="440"/>
                    </a:lnTo>
                    <a:lnTo>
                      <a:pt x="1080" y="145"/>
                    </a:lnTo>
                    <a:lnTo>
                      <a:pt x="1095" y="167"/>
                    </a:lnTo>
                    <a:lnTo>
                      <a:pt x="1092" y="167"/>
                    </a:lnTo>
                    <a:lnTo>
                      <a:pt x="1116" y="202"/>
                    </a:lnTo>
                    <a:lnTo>
                      <a:pt x="1206" y="36"/>
                    </a:lnTo>
                    <a:lnTo>
                      <a:pt x="1185" y="0"/>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0" name="任意多边形: 形状 19">
                <a:extLst>
                  <a:ext uri="{FF2B5EF4-FFF2-40B4-BE49-F238E27FC236}">
                    <a16:creationId xmlns:a16="http://schemas.microsoft.com/office/drawing/2014/main" id="{10F703A5-C3DE-8FDB-604F-AB503C711378}"/>
                  </a:ext>
                </a:extLst>
              </p:cNvPr>
              <p:cNvSpPr/>
              <p:nvPr/>
            </p:nvSpPr>
            <p:spPr bwMode="auto">
              <a:xfrm>
                <a:off x="4550022" y="3631085"/>
                <a:ext cx="1664537" cy="637658"/>
              </a:xfrm>
              <a:custGeom>
                <a:avLst/>
                <a:gdLst>
                  <a:gd name="T0" fmla="*/ 0 w 1206"/>
                  <a:gd name="T1" fmla="*/ 383 h 462"/>
                  <a:gd name="T2" fmla="*/ 456 w 1206"/>
                  <a:gd name="T3" fmla="*/ 96 h 462"/>
                  <a:gd name="T4" fmla="*/ 584 w 1206"/>
                  <a:gd name="T5" fmla="*/ 295 h 462"/>
                  <a:gd name="T6" fmla="*/ 1032 w 1206"/>
                  <a:gd name="T7" fmla="*/ 55 h 462"/>
                  <a:gd name="T8" fmla="*/ 999 w 1206"/>
                  <a:gd name="T9" fmla="*/ 0 h 462"/>
                  <a:gd name="T10" fmla="*/ 1206 w 1206"/>
                  <a:gd name="T11" fmla="*/ 19 h 462"/>
                  <a:gd name="T12" fmla="*/ 1113 w 1206"/>
                  <a:gd name="T13" fmla="*/ 186 h 462"/>
                  <a:gd name="T14" fmla="*/ 1080 w 1206"/>
                  <a:gd name="T15" fmla="*/ 129 h 462"/>
                  <a:gd name="T16" fmla="*/ 558 w 1206"/>
                  <a:gd name="T17" fmla="*/ 423 h 462"/>
                  <a:gd name="T18" fmla="*/ 427 w 1206"/>
                  <a:gd name="T19" fmla="*/ 224 h 462"/>
                  <a:gd name="T20" fmla="*/ 47 w 1206"/>
                  <a:gd name="T21" fmla="*/ 462 h 462"/>
                  <a:gd name="T22" fmla="*/ 0 w 1206"/>
                  <a:gd name="T23" fmla="*/ 383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06" h="462">
                    <a:moveTo>
                      <a:pt x="0" y="383"/>
                    </a:moveTo>
                    <a:lnTo>
                      <a:pt x="456" y="96"/>
                    </a:lnTo>
                    <a:lnTo>
                      <a:pt x="584" y="295"/>
                    </a:lnTo>
                    <a:lnTo>
                      <a:pt x="1032" y="55"/>
                    </a:lnTo>
                    <a:lnTo>
                      <a:pt x="999" y="0"/>
                    </a:lnTo>
                    <a:lnTo>
                      <a:pt x="1206" y="19"/>
                    </a:lnTo>
                    <a:lnTo>
                      <a:pt x="1113" y="186"/>
                    </a:lnTo>
                    <a:lnTo>
                      <a:pt x="1080" y="129"/>
                    </a:lnTo>
                    <a:lnTo>
                      <a:pt x="558" y="423"/>
                    </a:lnTo>
                    <a:lnTo>
                      <a:pt x="427" y="224"/>
                    </a:lnTo>
                    <a:lnTo>
                      <a:pt x="47" y="462"/>
                    </a:lnTo>
                    <a:lnTo>
                      <a:pt x="0" y="383"/>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1" name="任意多边形: 形状 20">
                <a:extLst>
                  <a:ext uri="{FF2B5EF4-FFF2-40B4-BE49-F238E27FC236}">
                    <a16:creationId xmlns:a16="http://schemas.microsoft.com/office/drawing/2014/main" id="{3BBEC3A7-3191-7772-9E6D-F7CC255F2D5C}"/>
                  </a:ext>
                </a:extLst>
              </p:cNvPr>
              <p:cNvSpPr/>
              <p:nvPr/>
            </p:nvSpPr>
            <p:spPr bwMode="auto">
              <a:xfrm>
                <a:off x="7885998" y="1864413"/>
                <a:ext cx="1503052" cy="1225629"/>
              </a:xfrm>
              <a:custGeom>
                <a:avLst/>
                <a:gdLst>
                  <a:gd name="T0" fmla="*/ 374 w 459"/>
                  <a:gd name="T1" fmla="*/ 372 h 374"/>
                  <a:gd name="T2" fmla="*/ 23 w 459"/>
                  <a:gd name="T3" fmla="*/ 334 h 374"/>
                  <a:gd name="T4" fmla="*/ 2 w 459"/>
                  <a:gd name="T5" fmla="*/ 305 h 374"/>
                  <a:gd name="T6" fmla="*/ 58 w 459"/>
                  <a:gd name="T7" fmla="*/ 20 h 374"/>
                  <a:gd name="T8" fmla="*/ 84 w 459"/>
                  <a:gd name="T9" fmla="*/ 1 h 374"/>
                  <a:gd name="T10" fmla="*/ 436 w 459"/>
                  <a:gd name="T11" fmla="*/ 40 h 374"/>
                  <a:gd name="T12" fmla="*/ 456 w 459"/>
                  <a:gd name="T13" fmla="*/ 68 h 374"/>
                  <a:gd name="T14" fmla="*/ 400 w 459"/>
                  <a:gd name="T15" fmla="*/ 353 h 374"/>
                  <a:gd name="T16" fmla="*/ 374 w 459"/>
                  <a:gd name="T17" fmla="*/ 372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9" h="374">
                    <a:moveTo>
                      <a:pt x="374" y="372"/>
                    </a:moveTo>
                    <a:cubicBezTo>
                      <a:pt x="23" y="334"/>
                      <a:pt x="23" y="334"/>
                      <a:pt x="23" y="334"/>
                    </a:cubicBezTo>
                    <a:cubicBezTo>
                      <a:pt x="9" y="332"/>
                      <a:pt x="0" y="319"/>
                      <a:pt x="2" y="305"/>
                    </a:cubicBezTo>
                    <a:cubicBezTo>
                      <a:pt x="58" y="20"/>
                      <a:pt x="58" y="20"/>
                      <a:pt x="58" y="20"/>
                    </a:cubicBezTo>
                    <a:cubicBezTo>
                      <a:pt x="60" y="8"/>
                      <a:pt x="72" y="0"/>
                      <a:pt x="84" y="1"/>
                    </a:cubicBezTo>
                    <a:cubicBezTo>
                      <a:pt x="436" y="40"/>
                      <a:pt x="436" y="40"/>
                      <a:pt x="436" y="40"/>
                    </a:cubicBezTo>
                    <a:cubicBezTo>
                      <a:pt x="449" y="42"/>
                      <a:pt x="459" y="54"/>
                      <a:pt x="456" y="68"/>
                    </a:cubicBezTo>
                    <a:cubicBezTo>
                      <a:pt x="400" y="353"/>
                      <a:pt x="400" y="353"/>
                      <a:pt x="400" y="353"/>
                    </a:cubicBezTo>
                    <a:cubicBezTo>
                      <a:pt x="398" y="365"/>
                      <a:pt x="387" y="374"/>
                      <a:pt x="374" y="372"/>
                    </a:cubicBezTo>
                    <a:close/>
                  </a:path>
                </a:pathLst>
              </a:custGeom>
              <a:solidFill>
                <a:schemeClr val="tx2">
                  <a:lumMod val="60000"/>
                  <a:lumOff val="4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2" name="任意多边形: 形状 21">
                <a:extLst>
                  <a:ext uri="{FF2B5EF4-FFF2-40B4-BE49-F238E27FC236}">
                    <a16:creationId xmlns:a16="http://schemas.microsoft.com/office/drawing/2014/main" id="{E44D733A-82C9-87D4-DE30-B1E3FCC348DE}"/>
                  </a:ext>
                </a:extLst>
              </p:cNvPr>
              <p:cNvSpPr/>
              <p:nvPr/>
            </p:nvSpPr>
            <p:spPr bwMode="auto">
              <a:xfrm>
                <a:off x="7872195" y="1847850"/>
                <a:ext cx="1487870" cy="1213208"/>
              </a:xfrm>
              <a:custGeom>
                <a:avLst/>
                <a:gdLst>
                  <a:gd name="T0" fmla="*/ 370 w 454"/>
                  <a:gd name="T1" fmla="*/ 369 h 370"/>
                  <a:gd name="T2" fmla="*/ 23 w 454"/>
                  <a:gd name="T3" fmla="*/ 331 h 370"/>
                  <a:gd name="T4" fmla="*/ 3 w 454"/>
                  <a:gd name="T5" fmla="*/ 303 h 370"/>
                  <a:gd name="T6" fmla="*/ 58 w 454"/>
                  <a:gd name="T7" fmla="*/ 20 h 370"/>
                  <a:gd name="T8" fmla="*/ 84 w 454"/>
                  <a:gd name="T9" fmla="*/ 1 h 370"/>
                  <a:gd name="T10" fmla="*/ 431 w 454"/>
                  <a:gd name="T11" fmla="*/ 40 h 370"/>
                  <a:gd name="T12" fmla="*/ 451 w 454"/>
                  <a:gd name="T13" fmla="*/ 67 h 370"/>
                  <a:gd name="T14" fmla="*/ 396 w 454"/>
                  <a:gd name="T15" fmla="*/ 350 h 370"/>
                  <a:gd name="T16" fmla="*/ 370 w 454"/>
                  <a:gd name="T17" fmla="*/ 369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4" h="370">
                    <a:moveTo>
                      <a:pt x="370" y="369"/>
                    </a:moveTo>
                    <a:cubicBezTo>
                      <a:pt x="23" y="331"/>
                      <a:pt x="23" y="331"/>
                      <a:pt x="23" y="331"/>
                    </a:cubicBezTo>
                    <a:cubicBezTo>
                      <a:pt x="10" y="329"/>
                      <a:pt x="0" y="316"/>
                      <a:pt x="3" y="303"/>
                    </a:cubicBezTo>
                    <a:cubicBezTo>
                      <a:pt x="58" y="20"/>
                      <a:pt x="58" y="20"/>
                      <a:pt x="58" y="20"/>
                    </a:cubicBezTo>
                    <a:cubicBezTo>
                      <a:pt x="61" y="8"/>
                      <a:pt x="72" y="0"/>
                      <a:pt x="84" y="1"/>
                    </a:cubicBezTo>
                    <a:cubicBezTo>
                      <a:pt x="431" y="40"/>
                      <a:pt x="431" y="40"/>
                      <a:pt x="431" y="40"/>
                    </a:cubicBezTo>
                    <a:cubicBezTo>
                      <a:pt x="444" y="41"/>
                      <a:pt x="454" y="54"/>
                      <a:pt x="451" y="67"/>
                    </a:cubicBezTo>
                    <a:cubicBezTo>
                      <a:pt x="396" y="350"/>
                      <a:pt x="396" y="350"/>
                      <a:pt x="396" y="350"/>
                    </a:cubicBezTo>
                    <a:cubicBezTo>
                      <a:pt x="394" y="362"/>
                      <a:pt x="382" y="370"/>
                      <a:pt x="370" y="369"/>
                    </a:cubicBezTo>
                    <a:close/>
                  </a:path>
                </a:pathLst>
              </a:custGeom>
              <a:solidFill>
                <a:srgbClr val="EEEFF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3" name="任意多边形: 形状 22">
                <a:extLst>
                  <a:ext uri="{FF2B5EF4-FFF2-40B4-BE49-F238E27FC236}">
                    <a16:creationId xmlns:a16="http://schemas.microsoft.com/office/drawing/2014/main" id="{AB0F7032-1526-E223-A9C6-B679CEE90C19}"/>
                  </a:ext>
                </a:extLst>
              </p:cNvPr>
              <p:cNvSpPr/>
              <p:nvPr/>
            </p:nvSpPr>
            <p:spPr bwMode="auto">
              <a:xfrm>
                <a:off x="8206207" y="2060403"/>
                <a:ext cx="763258" cy="767398"/>
              </a:xfrm>
              <a:custGeom>
                <a:avLst/>
                <a:gdLst>
                  <a:gd name="T0" fmla="*/ 116 w 233"/>
                  <a:gd name="T1" fmla="*/ 0 h 234"/>
                  <a:gd name="T2" fmla="*/ 0 w 233"/>
                  <a:gd name="T3" fmla="*/ 117 h 234"/>
                  <a:gd name="T4" fmla="*/ 116 w 233"/>
                  <a:gd name="T5" fmla="*/ 234 h 234"/>
                  <a:gd name="T6" fmla="*/ 233 w 233"/>
                  <a:gd name="T7" fmla="*/ 117 h 234"/>
                  <a:gd name="T8" fmla="*/ 116 w 233"/>
                  <a:gd name="T9" fmla="*/ 0 h 234"/>
                  <a:gd name="T10" fmla="*/ 116 w 233"/>
                  <a:gd name="T11" fmla="*/ 182 h 234"/>
                  <a:gd name="T12" fmla="*/ 52 w 233"/>
                  <a:gd name="T13" fmla="*/ 117 h 234"/>
                  <a:gd name="T14" fmla="*/ 116 w 233"/>
                  <a:gd name="T15" fmla="*/ 52 h 234"/>
                  <a:gd name="T16" fmla="*/ 181 w 233"/>
                  <a:gd name="T17" fmla="*/ 117 h 234"/>
                  <a:gd name="T18" fmla="*/ 116 w 233"/>
                  <a:gd name="T19" fmla="*/ 182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3" h="234">
                    <a:moveTo>
                      <a:pt x="116" y="0"/>
                    </a:moveTo>
                    <a:cubicBezTo>
                      <a:pt x="52" y="0"/>
                      <a:pt x="0" y="53"/>
                      <a:pt x="0" y="117"/>
                    </a:cubicBezTo>
                    <a:cubicBezTo>
                      <a:pt x="0" y="181"/>
                      <a:pt x="52" y="234"/>
                      <a:pt x="116" y="234"/>
                    </a:cubicBezTo>
                    <a:cubicBezTo>
                      <a:pt x="181" y="234"/>
                      <a:pt x="233" y="181"/>
                      <a:pt x="233" y="117"/>
                    </a:cubicBezTo>
                    <a:cubicBezTo>
                      <a:pt x="233" y="53"/>
                      <a:pt x="181" y="0"/>
                      <a:pt x="116" y="0"/>
                    </a:cubicBezTo>
                    <a:close/>
                    <a:moveTo>
                      <a:pt x="116" y="182"/>
                    </a:moveTo>
                    <a:cubicBezTo>
                      <a:pt x="81" y="182"/>
                      <a:pt x="52" y="153"/>
                      <a:pt x="52" y="117"/>
                    </a:cubicBezTo>
                    <a:cubicBezTo>
                      <a:pt x="52" y="81"/>
                      <a:pt x="81" y="52"/>
                      <a:pt x="116" y="52"/>
                    </a:cubicBezTo>
                    <a:cubicBezTo>
                      <a:pt x="152" y="52"/>
                      <a:pt x="181" y="81"/>
                      <a:pt x="181" y="117"/>
                    </a:cubicBezTo>
                    <a:cubicBezTo>
                      <a:pt x="181" y="153"/>
                      <a:pt x="152" y="182"/>
                      <a:pt x="116" y="182"/>
                    </a:cubicBez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4" name="任意多边形: 形状 23">
                <a:extLst>
                  <a:ext uri="{FF2B5EF4-FFF2-40B4-BE49-F238E27FC236}">
                    <a16:creationId xmlns:a16="http://schemas.microsoft.com/office/drawing/2014/main" id="{3E470AFC-D01C-B024-8790-A27E45CFCF1A}"/>
                  </a:ext>
                </a:extLst>
              </p:cNvPr>
              <p:cNvSpPr/>
              <p:nvPr/>
            </p:nvSpPr>
            <p:spPr bwMode="auto">
              <a:xfrm>
                <a:off x="8163420" y="2034179"/>
                <a:ext cx="767398" cy="764638"/>
              </a:xfrm>
              <a:custGeom>
                <a:avLst/>
                <a:gdLst>
                  <a:gd name="T0" fmla="*/ 117 w 234"/>
                  <a:gd name="T1" fmla="*/ 0 h 233"/>
                  <a:gd name="T2" fmla="*/ 0 w 234"/>
                  <a:gd name="T3" fmla="*/ 116 h 233"/>
                  <a:gd name="T4" fmla="*/ 117 w 234"/>
                  <a:gd name="T5" fmla="*/ 233 h 233"/>
                  <a:gd name="T6" fmla="*/ 234 w 234"/>
                  <a:gd name="T7" fmla="*/ 116 h 233"/>
                  <a:gd name="T8" fmla="*/ 117 w 234"/>
                  <a:gd name="T9" fmla="*/ 0 h 233"/>
                  <a:gd name="T10" fmla="*/ 117 w 234"/>
                  <a:gd name="T11" fmla="*/ 181 h 233"/>
                  <a:gd name="T12" fmla="*/ 52 w 234"/>
                  <a:gd name="T13" fmla="*/ 116 h 233"/>
                  <a:gd name="T14" fmla="*/ 117 w 234"/>
                  <a:gd name="T15" fmla="*/ 52 h 233"/>
                  <a:gd name="T16" fmla="*/ 181 w 234"/>
                  <a:gd name="T17" fmla="*/ 116 h 233"/>
                  <a:gd name="T18" fmla="*/ 117 w 234"/>
                  <a:gd name="T19" fmla="*/ 181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4" h="233">
                    <a:moveTo>
                      <a:pt x="117" y="0"/>
                    </a:moveTo>
                    <a:cubicBezTo>
                      <a:pt x="53" y="0"/>
                      <a:pt x="0" y="52"/>
                      <a:pt x="0" y="116"/>
                    </a:cubicBezTo>
                    <a:cubicBezTo>
                      <a:pt x="0" y="181"/>
                      <a:pt x="53" y="233"/>
                      <a:pt x="117" y="233"/>
                    </a:cubicBezTo>
                    <a:cubicBezTo>
                      <a:pt x="181" y="233"/>
                      <a:pt x="234" y="181"/>
                      <a:pt x="234" y="116"/>
                    </a:cubicBezTo>
                    <a:cubicBezTo>
                      <a:pt x="234" y="52"/>
                      <a:pt x="181" y="0"/>
                      <a:pt x="117" y="0"/>
                    </a:cubicBezTo>
                    <a:close/>
                    <a:moveTo>
                      <a:pt x="117" y="181"/>
                    </a:moveTo>
                    <a:cubicBezTo>
                      <a:pt x="81" y="181"/>
                      <a:pt x="52" y="152"/>
                      <a:pt x="52" y="116"/>
                    </a:cubicBezTo>
                    <a:cubicBezTo>
                      <a:pt x="52" y="81"/>
                      <a:pt x="81" y="52"/>
                      <a:pt x="117" y="52"/>
                    </a:cubicBezTo>
                    <a:cubicBezTo>
                      <a:pt x="153" y="52"/>
                      <a:pt x="181" y="81"/>
                      <a:pt x="181" y="116"/>
                    </a:cubicBezTo>
                    <a:cubicBezTo>
                      <a:pt x="181" y="152"/>
                      <a:pt x="153" y="181"/>
                      <a:pt x="117" y="181"/>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5" name="任意多边形: 形状 24">
                <a:extLst>
                  <a:ext uri="{FF2B5EF4-FFF2-40B4-BE49-F238E27FC236}">
                    <a16:creationId xmlns:a16="http://schemas.microsoft.com/office/drawing/2014/main" id="{541CFC3A-B234-2A29-2470-0DAF94675F05}"/>
                  </a:ext>
                </a:extLst>
              </p:cNvPr>
              <p:cNvSpPr/>
              <p:nvPr/>
            </p:nvSpPr>
            <p:spPr bwMode="auto">
              <a:xfrm>
                <a:off x="2799912" y="3021031"/>
                <a:ext cx="1919877" cy="823988"/>
              </a:xfrm>
              <a:custGeom>
                <a:avLst/>
                <a:gdLst>
                  <a:gd name="T0" fmla="*/ 527 w 586"/>
                  <a:gd name="T1" fmla="*/ 250 h 251"/>
                  <a:gd name="T2" fmla="*/ 26 w 586"/>
                  <a:gd name="T3" fmla="*/ 195 h 251"/>
                  <a:gd name="T4" fmla="*/ 3 w 586"/>
                  <a:gd name="T5" fmla="*/ 163 h 251"/>
                  <a:gd name="T6" fmla="*/ 30 w 586"/>
                  <a:gd name="T7" fmla="*/ 23 h 251"/>
                  <a:gd name="T8" fmla="*/ 59 w 586"/>
                  <a:gd name="T9" fmla="*/ 1 h 251"/>
                  <a:gd name="T10" fmla="*/ 560 w 586"/>
                  <a:gd name="T11" fmla="*/ 56 h 251"/>
                  <a:gd name="T12" fmla="*/ 583 w 586"/>
                  <a:gd name="T13" fmla="*/ 88 h 251"/>
                  <a:gd name="T14" fmla="*/ 556 w 586"/>
                  <a:gd name="T15" fmla="*/ 228 h 251"/>
                  <a:gd name="T16" fmla="*/ 527 w 586"/>
                  <a:gd name="T17" fmla="*/ 250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6" h="251">
                    <a:moveTo>
                      <a:pt x="527" y="250"/>
                    </a:moveTo>
                    <a:cubicBezTo>
                      <a:pt x="26" y="195"/>
                      <a:pt x="26" y="195"/>
                      <a:pt x="26" y="195"/>
                    </a:cubicBezTo>
                    <a:cubicBezTo>
                      <a:pt x="11" y="193"/>
                      <a:pt x="0" y="179"/>
                      <a:pt x="3" y="163"/>
                    </a:cubicBezTo>
                    <a:cubicBezTo>
                      <a:pt x="30" y="23"/>
                      <a:pt x="30" y="23"/>
                      <a:pt x="30" y="23"/>
                    </a:cubicBezTo>
                    <a:cubicBezTo>
                      <a:pt x="32" y="9"/>
                      <a:pt x="45" y="0"/>
                      <a:pt x="59" y="1"/>
                    </a:cubicBezTo>
                    <a:cubicBezTo>
                      <a:pt x="560" y="56"/>
                      <a:pt x="560" y="56"/>
                      <a:pt x="560" y="56"/>
                    </a:cubicBezTo>
                    <a:cubicBezTo>
                      <a:pt x="575" y="58"/>
                      <a:pt x="586" y="72"/>
                      <a:pt x="583" y="88"/>
                    </a:cubicBezTo>
                    <a:cubicBezTo>
                      <a:pt x="556" y="228"/>
                      <a:pt x="556" y="228"/>
                      <a:pt x="556" y="228"/>
                    </a:cubicBezTo>
                    <a:cubicBezTo>
                      <a:pt x="554" y="242"/>
                      <a:pt x="541" y="251"/>
                      <a:pt x="527" y="250"/>
                    </a:cubicBezTo>
                    <a:close/>
                  </a:path>
                </a:pathLst>
              </a:custGeom>
              <a:solidFill>
                <a:schemeClr val="tx2">
                  <a:lumMod val="60000"/>
                  <a:lumOff val="4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6" name="任意多边形: 形状 25">
                <a:extLst>
                  <a:ext uri="{FF2B5EF4-FFF2-40B4-BE49-F238E27FC236}">
                    <a16:creationId xmlns:a16="http://schemas.microsoft.com/office/drawing/2014/main" id="{A944AF0D-8BC1-2393-A35B-28AED1147DF9}"/>
                  </a:ext>
                </a:extLst>
              </p:cNvPr>
              <p:cNvSpPr/>
              <p:nvPr/>
            </p:nvSpPr>
            <p:spPr bwMode="auto">
              <a:xfrm>
                <a:off x="2790251" y="3001708"/>
                <a:ext cx="1893652" cy="814326"/>
              </a:xfrm>
              <a:custGeom>
                <a:avLst/>
                <a:gdLst>
                  <a:gd name="T0" fmla="*/ 521 w 578"/>
                  <a:gd name="T1" fmla="*/ 246 h 248"/>
                  <a:gd name="T2" fmla="*/ 26 w 578"/>
                  <a:gd name="T3" fmla="*/ 192 h 248"/>
                  <a:gd name="T4" fmla="*/ 3 w 578"/>
                  <a:gd name="T5" fmla="*/ 161 h 248"/>
                  <a:gd name="T6" fmla="*/ 28 w 578"/>
                  <a:gd name="T7" fmla="*/ 23 h 248"/>
                  <a:gd name="T8" fmla="*/ 58 w 578"/>
                  <a:gd name="T9" fmla="*/ 2 h 248"/>
                  <a:gd name="T10" fmla="*/ 553 w 578"/>
                  <a:gd name="T11" fmla="*/ 56 h 248"/>
                  <a:gd name="T12" fmla="*/ 576 w 578"/>
                  <a:gd name="T13" fmla="*/ 87 h 248"/>
                  <a:gd name="T14" fmla="*/ 550 w 578"/>
                  <a:gd name="T15" fmla="*/ 225 h 248"/>
                  <a:gd name="T16" fmla="*/ 521 w 578"/>
                  <a:gd name="T17" fmla="*/ 246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8" h="248">
                    <a:moveTo>
                      <a:pt x="521" y="246"/>
                    </a:moveTo>
                    <a:cubicBezTo>
                      <a:pt x="26" y="192"/>
                      <a:pt x="26" y="192"/>
                      <a:pt x="26" y="192"/>
                    </a:cubicBezTo>
                    <a:cubicBezTo>
                      <a:pt x="10" y="190"/>
                      <a:pt x="0" y="176"/>
                      <a:pt x="3" y="161"/>
                    </a:cubicBezTo>
                    <a:cubicBezTo>
                      <a:pt x="28" y="23"/>
                      <a:pt x="28" y="23"/>
                      <a:pt x="28" y="23"/>
                    </a:cubicBezTo>
                    <a:cubicBezTo>
                      <a:pt x="31" y="10"/>
                      <a:pt x="44" y="0"/>
                      <a:pt x="58" y="2"/>
                    </a:cubicBezTo>
                    <a:cubicBezTo>
                      <a:pt x="553" y="56"/>
                      <a:pt x="553" y="56"/>
                      <a:pt x="553" y="56"/>
                    </a:cubicBezTo>
                    <a:cubicBezTo>
                      <a:pt x="568" y="58"/>
                      <a:pt x="578" y="72"/>
                      <a:pt x="576" y="87"/>
                    </a:cubicBezTo>
                    <a:cubicBezTo>
                      <a:pt x="550" y="225"/>
                      <a:pt x="550" y="225"/>
                      <a:pt x="550" y="225"/>
                    </a:cubicBezTo>
                    <a:cubicBezTo>
                      <a:pt x="547" y="239"/>
                      <a:pt x="534" y="248"/>
                      <a:pt x="521" y="246"/>
                    </a:cubicBezTo>
                    <a:close/>
                  </a:path>
                </a:pathLst>
              </a:custGeom>
              <a:solidFill>
                <a:srgbClr val="EEEFF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7" name="任意多边形: 形状 26">
                <a:extLst>
                  <a:ext uri="{FF2B5EF4-FFF2-40B4-BE49-F238E27FC236}">
                    <a16:creationId xmlns:a16="http://schemas.microsoft.com/office/drawing/2014/main" id="{35326CEC-E46E-709F-3B67-113FC55AB009}"/>
                  </a:ext>
                </a:extLst>
              </p:cNvPr>
              <p:cNvSpPr/>
              <p:nvPr/>
            </p:nvSpPr>
            <p:spPr bwMode="auto">
              <a:xfrm>
                <a:off x="2950356" y="3113506"/>
                <a:ext cx="1638313" cy="242917"/>
              </a:xfrm>
              <a:custGeom>
                <a:avLst/>
                <a:gdLst>
                  <a:gd name="T0" fmla="*/ 488 w 500"/>
                  <a:gd name="T1" fmla="*/ 73 h 74"/>
                  <a:gd name="T2" fmla="*/ 10 w 500"/>
                  <a:gd name="T3" fmla="*/ 21 h 74"/>
                  <a:gd name="T4" fmla="*/ 1 w 500"/>
                  <a:gd name="T5" fmla="*/ 9 h 74"/>
                  <a:gd name="T6" fmla="*/ 1 w 500"/>
                  <a:gd name="T7" fmla="*/ 9 h 74"/>
                  <a:gd name="T8" fmla="*/ 12 w 500"/>
                  <a:gd name="T9" fmla="*/ 1 h 74"/>
                  <a:gd name="T10" fmla="*/ 490 w 500"/>
                  <a:gd name="T11" fmla="*/ 53 h 74"/>
                  <a:gd name="T12" fmla="*/ 499 w 500"/>
                  <a:gd name="T13" fmla="*/ 65 h 74"/>
                  <a:gd name="T14" fmla="*/ 499 w 500"/>
                  <a:gd name="T15" fmla="*/ 65 h 74"/>
                  <a:gd name="T16" fmla="*/ 488 w 500"/>
                  <a:gd name="T17" fmla="*/ 73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0" h="74">
                    <a:moveTo>
                      <a:pt x="488" y="73"/>
                    </a:moveTo>
                    <a:cubicBezTo>
                      <a:pt x="10" y="21"/>
                      <a:pt x="10" y="21"/>
                      <a:pt x="10" y="21"/>
                    </a:cubicBezTo>
                    <a:cubicBezTo>
                      <a:pt x="4" y="20"/>
                      <a:pt x="0" y="15"/>
                      <a:pt x="1" y="9"/>
                    </a:cubicBezTo>
                    <a:cubicBezTo>
                      <a:pt x="1" y="9"/>
                      <a:pt x="1" y="9"/>
                      <a:pt x="1" y="9"/>
                    </a:cubicBezTo>
                    <a:cubicBezTo>
                      <a:pt x="2" y="4"/>
                      <a:pt x="7" y="0"/>
                      <a:pt x="12" y="1"/>
                    </a:cubicBezTo>
                    <a:cubicBezTo>
                      <a:pt x="490" y="53"/>
                      <a:pt x="490" y="53"/>
                      <a:pt x="490" y="53"/>
                    </a:cubicBezTo>
                    <a:cubicBezTo>
                      <a:pt x="496" y="54"/>
                      <a:pt x="500" y="59"/>
                      <a:pt x="499" y="65"/>
                    </a:cubicBezTo>
                    <a:cubicBezTo>
                      <a:pt x="499" y="65"/>
                      <a:pt x="499" y="65"/>
                      <a:pt x="499" y="65"/>
                    </a:cubicBezTo>
                    <a:cubicBezTo>
                      <a:pt x="498" y="70"/>
                      <a:pt x="494" y="74"/>
                      <a:pt x="488" y="73"/>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8" name="任意多边形: 形状 27">
                <a:extLst>
                  <a:ext uri="{FF2B5EF4-FFF2-40B4-BE49-F238E27FC236}">
                    <a16:creationId xmlns:a16="http://schemas.microsoft.com/office/drawing/2014/main" id="{D3690FB3-0DAB-5017-016B-04906C8B82CB}"/>
                  </a:ext>
                </a:extLst>
              </p:cNvPr>
              <p:cNvSpPr/>
              <p:nvPr/>
            </p:nvSpPr>
            <p:spPr bwMode="auto">
              <a:xfrm>
                <a:off x="2917231" y="3287413"/>
                <a:ext cx="1019978" cy="173907"/>
              </a:xfrm>
              <a:custGeom>
                <a:avLst/>
                <a:gdLst>
                  <a:gd name="T0" fmla="*/ 299 w 311"/>
                  <a:gd name="T1" fmla="*/ 53 h 53"/>
                  <a:gd name="T2" fmla="*/ 10 w 311"/>
                  <a:gd name="T3" fmla="*/ 21 h 53"/>
                  <a:gd name="T4" fmla="*/ 1 w 311"/>
                  <a:gd name="T5" fmla="*/ 9 h 53"/>
                  <a:gd name="T6" fmla="*/ 1 w 311"/>
                  <a:gd name="T7" fmla="*/ 9 h 53"/>
                  <a:gd name="T8" fmla="*/ 12 w 311"/>
                  <a:gd name="T9" fmla="*/ 1 h 53"/>
                  <a:gd name="T10" fmla="*/ 301 w 311"/>
                  <a:gd name="T11" fmla="*/ 32 h 53"/>
                  <a:gd name="T12" fmla="*/ 310 w 311"/>
                  <a:gd name="T13" fmla="*/ 44 h 53"/>
                  <a:gd name="T14" fmla="*/ 310 w 311"/>
                  <a:gd name="T15" fmla="*/ 44 h 53"/>
                  <a:gd name="T16" fmla="*/ 299 w 311"/>
                  <a:gd name="T17"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1" h="53">
                    <a:moveTo>
                      <a:pt x="299" y="53"/>
                    </a:moveTo>
                    <a:cubicBezTo>
                      <a:pt x="10" y="21"/>
                      <a:pt x="10" y="21"/>
                      <a:pt x="10" y="21"/>
                    </a:cubicBezTo>
                    <a:cubicBezTo>
                      <a:pt x="4" y="21"/>
                      <a:pt x="0" y="15"/>
                      <a:pt x="1" y="9"/>
                    </a:cubicBezTo>
                    <a:cubicBezTo>
                      <a:pt x="1" y="9"/>
                      <a:pt x="1" y="9"/>
                      <a:pt x="1" y="9"/>
                    </a:cubicBezTo>
                    <a:cubicBezTo>
                      <a:pt x="2" y="4"/>
                      <a:pt x="7" y="0"/>
                      <a:pt x="12" y="1"/>
                    </a:cubicBezTo>
                    <a:cubicBezTo>
                      <a:pt x="301" y="32"/>
                      <a:pt x="301" y="32"/>
                      <a:pt x="301" y="32"/>
                    </a:cubicBezTo>
                    <a:cubicBezTo>
                      <a:pt x="307" y="33"/>
                      <a:pt x="311" y="38"/>
                      <a:pt x="310" y="44"/>
                    </a:cubicBezTo>
                    <a:cubicBezTo>
                      <a:pt x="310" y="44"/>
                      <a:pt x="310" y="44"/>
                      <a:pt x="310" y="44"/>
                    </a:cubicBezTo>
                    <a:cubicBezTo>
                      <a:pt x="309" y="50"/>
                      <a:pt x="304" y="53"/>
                      <a:pt x="299" y="53"/>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9" name="任意多边形: 形状 28">
                <a:extLst>
                  <a:ext uri="{FF2B5EF4-FFF2-40B4-BE49-F238E27FC236}">
                    <a16:creationId xmlns:a16="http://schemas.microsoft.com/office/drawing/2014/main" id="{0D468425-8E43-A282-07FA-B874ED8D8361}"/>
                  </a:ext>
                </a:extLst>
              </p:cNvPr>
              <p:cNvSpPr/>
              <p:nvPr/>
            </p:nvSpPr>
            <p:spPr bwMode="auto">
              <a:xfrm>
                <a:off x="2885485" y="3461319"/>
                <a:ext cx="1316723" cy="207032"/>
              </a:xfrm>
              <a:custGeom>
                <a:avLst/>
                <a:gdLst>
                  <a:gd name="T0" fmla="*/ 390 w 402"/>
                  <a:gd name="T1" fmla="*/ 63 h 63"/>
                  <a:gd name="T2" fmla="*/ 10 w 402"/>
                  <a:gd name="T3" fmla="*/ 21 h 63"/>
                  <a:gd name="T4" fmla="*/ 1 w 402"/>
                  <a:gd name="T5" fmla="*/ 9 h 63"/>
                  <a:gd name="T6" fmla="*/ 1 w 402"/>
                  <a:gd name="T7" fmla="*/ 9 h 63"/>
                  <a:gd name="T8" fmla="*/ 12 w 402"/>
                  <a:gd name="T9" fmla="*/ 1 h 63"/>
                  <a:gd name="T10" fmla="*/ 392 w 402"/>
                  <a:gd name="T11" fmla="*/ 42 h 63"/>
                  <a:gd name="T12" fmla="*/ 401 w 402"/>
                  <a:gd name="T13" fmla="*/ 54 h 63"/>
                  <a:gd name="T14" fmla="*/ 401 w 402"/>
                  <a:gd name="T15" fmla="*/ 54 h 63"/>
                  <a:gd name="T16" fmla="*/ 390 w 402"/>
                  <a:gd name="T17"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2" h="63">
                    <a:moveTo>
                      <a:pt x="390" y="63"/>
                    </a:moveTo>
                    <a:cubicBezTo>
                      <a:pt x="10" y="21"/>
                      <a:pt x="10" y="21"/>
                      <a:pt x="10" y="21"/>
                    </a:cubicBezTo>
                    <a:cubicBezTo>
                      <a:pt x="4" y="21"/>
                      <a:pt x="0" y="15"/>
                      <a:pt x="1" y="9"/>
                    </a:cubicBezTo>
                    <a:cubicBezTo>
                      <a:pt x="1" y="9"/>
                      <a:pt x="1" y="9"/>
                      <a:pt x="1" y="9"/>
                    </a:cubicBezTo>
                    <a:cubicBezTo>
                      <a:pt x="2" y="4"/>
                      <a:pt x="7" y="0"/>
                      <a:pt x="12" y="1"/>
                    </a:cubicBezTo>
                    <a:cubicBezTo>
                      <a:pt x="392" y="42"/>
                      <a:pt x="392" y="42"/>
                      <a:pt x="392" y="42"/>
                    </a:cubicBezTo>
                    <a:cubicBezTo>
                      <a:pt x="398" y="43"/>
                      <a:pt x="402" y="48"/>
                      <a:pt x="401" y="54"/>
                    </a:cubicBezTo>
                    <a:cubicBezTo>
                      <a:pt x="401" y="54"/>
                      <a:pt x="401" y="54"/>
                      <a:pt x="401" y="54"/>
                    </a:cubicBezTo>
                    <a:cubicBezTo>
                      <a:pt x="400" y="60"/>
                      <a:pt x="395" y="63"/>
                      <a:pt x="390" y="63"/>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0" name="椭圆 29">
                <a:extLst>
                  <a:ext uri="{FF2B5EF4-FFF2-40B4-BE49-F238E27FC236}">
                    <a16:creationId xmlns:a16="http://schemas.microsoft.com/office/drawing/2014/main" id="{ADC0483E-9F1F-1322-CCDE-2A792DA7AE97}"/>
                  </a:ext>
                </a:extLst>
              </p:cNvPr>
              <p:cNvSpPr/>
              <p:nvPr/>
            </p:nvSpPr>
            <p:spPr bwMode="auto">
              <a:xfrm>
                <a:off x="3633760" y="2008804"/>
                <a:ext cx="398684" cy="396456"/>
              </a:xfrm>
              <a:prstGeom prst="ellipse">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1" name="椭圆 30">
                <a:extLst>
                  <a:ext uri="{FF2B5EF4-FFF2-40B4-BE49-F238E27FC236}">
                    <a16:creationId xmlns:a16="http://schemas.microsoft.com/office/drawing/2014/main" id="{EF98256E-7D86-10E9-5BDF-D944B256811E}"/>
                  </a:ext>
                </a:extLst>
              </p:cNvPr>
              <p:cNvSpPr/>
              <p:nvPr/>
            </p:nvSpPr>
            <p:spPr bwMode="auto">
              <a:xfrm>
                <a:off x="8579556" y="4128652"/>
                <a:ext cx="337462" cy="336231"/>
              </a:xfrm>
              <a:prstGeom prst="ellipse">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2" name="椭圆 31">
                <a:extLst>
                  <a:ext uri="{FF2B5EF4-FFF2-40B4-BE49-F238E27FC236}">
                    <a16:creationId xmlns:a16="http://schemas.microsoft.com/office/drawing/2014/main" id="{B44DB86B-CF5E-73C4-C619-9F0E293C537F}"/>
                  </a:ext>
                </a:extLst>
              </p:cNvPr>
              <p:cNvSpPr/>
              <p:nvPr/>
            </p:nvSpPr>
            <p:spPr bwMode="auto">
              <a:xfrm>
                <a:off x="4960143" y="5224021"/>
                <a:ext cx="216693" cy="217735"/>
              </a:xfrm>
              <a:prstGeom prst="ellipse">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grpSp>
      </p:grpSp>
    </p:spTree>
    <p:custDataLst>
      <p:tags r:id="rId1"/>
    </p:custDataLst>
    <p:extLst>
      <p:ext uri="{BB962C8B-B14F-4D97-AF65-F5344CB8AC3E}">
        <p14:creationId xmlns:p14="http://schemas.microsoft.com/office/powerpoint/2010/main" val="1144906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C236DDD1-9D95-448F-BC4B-7BD60009A5FD}"/>
              </a:ext>
            </a:extLst>
          </p:cNvPr>
          <p:cNvSpPr>
            <a:spLocks noGrp="1"/>
          </p:cNvSpPr>
          <p:nvPr>
            <p:ph type="title"/>
          </p:nvPr>
        </p:nvSpPr>
        <p:spPr>
          <a:xfrm>
            <a:off x="3230418" y="2900652"/>
            <a:ext cx="5731164" cy="951057"/>
          </a:xfrm>
        </p:spPr>
        <p:txBody>
          <a:bodyPr/>
          <a:lstStyle/>
          <a:p>
            <a:r>
              <a:rPr lang="en-US" altLang="zh-CN" sz="3600" dirty="0"/>
              <a:t>Introduction</a:t>
            </a:r>
            <a:endParaRPr lang="zh-CN" altLang="en-US" sz="3600" dirty="0"/>
          </a:p>
        </p:txBody>
      </p:sp>
      <p:sp>
        <p:nvSpPr>
          <p:cNvPr id="2" name="文本框 1">
            <a:extLst>
              <a:ext uri="{FF2B5EF4-FFF2-40B4-BE49-F238E27FC236}">
                <a16:creationId xmlns:a16="http://schemas.microsoft.com/office/drawing/2014/main" id="{48BE7ECF-AABB-FA2A-852C-EDAD6083930E}"/>
              </a:ext>
            </a:extLst>
          </p:cNvPr>
          <p:cNvSpPr txBox="1"/>
          <p:nvPr/>
        </p:nvSpPr>
        <p:spPr>
          <a:xfrm>
            <a:off x="5428343" y="1857829"/>
            <a:ext cx="1335314" cy="1349828"/>
          </a:xfrm>
          <a:prstGeom prst="teardrop">
            <a:avLst/>
          </a:prstGeom>
          <a:solidFill>
            <a:schemeClr val="accent1">
              <a:lumMod val="40000"/>
              <a:lumOff val="60000"/>
            </a:schemeClr>
          </a:solidFill>
        </p:spPr>
        <p:txBody>
          <a:bodyPr wrap="square" rtlCol="0">
            <a:normAutofit/>
          </a:bodyPr>
          <a:lstStyle/>
          <a:p>
            <a:pPr algn="ctr"/>
            <a:r>
              <a:rPr lang="en-US" altLang="zh-CN" sz="4400" b="1" dirty="0"/>
              <a:t>01</a:t>
            </a:r>
            <a:endParaRPr lang="zh-CN" altLang="en-US" sz="4400" b="1" dirty="0"/>
          </a:p>
        </p:txBody>
      </p:sp>
    </p:spTree>
    <p:custDataLst>
      <p:tags r:id="rId1"/>
    </p:custDataLst>
    <p:extLst>
      <p:ext uri="{BB962C8B-B14F-4D97-AF65-F5344CB8AC3E}">
        <p14:creationId xmlns:p14="http://schemas.microsoft.com/office/powerpoint/2010/main" val="8074133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1DA53C-A64D-A41A-65A8-78943DF2DEED}"/>
              </a:ext>
            </a:extLst>
          </p:cNvPr>
          <p:cNvSpPr>
            <a:spLocks noGrp="1"/>
          </p:cNvSpPr>
          <p:nvPr>
            <p:ph type="title"/>
          </p:nvPr>
        </p:nvSpPr>
        <p:spPr>
          <a:xfrm>
            <a:off x="660400" y="0"/>
            <a:ext cx="10858500" cy="1163374"/>
          </a:xfrm>
        </p:spPr>
        <p:txBody>
          <a:bodyPr/>
          <a:lstStyle/>
          <a:p>
            <a:r>
              <a:rPr lang="en-US" altLang="zh-CN" dirty="0"/>
              <a:t>      Conclusion</a:t>
            </a:r>
            <a:endParaRPr lang="zh-CN" altLang="en-US" dirty="0"/>
          </a:p>
        </p:txBody>
      </p:sp>
      <p:sp>
        <p:nvSpPr>
          <p:cNvPr id="48" name="文本框 47">
            <a:extLst>
              <a:ext uri="{FF2B5EF4-FFF2-40B4-BE49-F238E27FC236}">
                <a16:creationId xmlns:a16="http://schemas.microsoft.com/office/drawing/2014/main" id="{7EE03C91-B763-9CA1-4F63-9872D5276B77}"/>
              </a:ext>
            </a:extLst>
          </p:cNvPr>
          <p:cNvSpPr txBox="1"/>
          <p:nvPr/>
        </p:nvSpPr>
        <p:spPr>
          <a:xfrm>
            <a:off x="1404621" y="2655268"/>
            <a:ext cx="7096828" cy="2308324"/>
          </a:xfrm>
          <a:prstGeom prst="rect">
            <a:avLst/>
          </a:prstGeom>
          <a:noFill/>
        </p:spPr>
        <p:txBody>
          <a:bodyPr wrap="square">
            <a:spAutoFit/>
          </a:bodyPr>
          <a:lstStyle/>
          <a:p>
            <a:pPr algn="just"/>
            <a:r>
              <a:rPr lang="en-US" altLang="zh-CN" dirty="0"/>
              <a:t>This study proposed a multimodal SE-CNN framework for the diagnosis of Alzheimer's disease. By citing attention and combining MRI and clinical data, it achieved an accuracy rate of 99.6% and a sensitivity of 97%. Deployable web tools support real-time and interpretable predictions. This framework has the potential to reduce diagnostic delays and advance personalized care through early, data-driven Alzheimer's disease detection, with the expectation of being able to advance by up to two years at the earliest</a:t>
            </a:r>
            <a:endParaRPr lang="zh-CN" altLang="en-US" dirty="0"/>
          </a:p>
        </p:txBody>
      </p:sp>
    </p:spTree>
    <p:custDataLst>
      <p:tags r:id="rId1"/>
    </p:custDataLst>
    <p:extLst>
      <p:ext uri="{BB962C8B-B14F-4D97-AF65-F5344CB8AC3E}">
        <p14:creationId xmlns:p14="http://schemas.microsoft.com/office/powerpoint/2010/main" val="18312288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E48EBB4C-11E6-4425-8F3E-32D84D37DDA8}"/>
              </a:ext>
            </a:extLst>
          </p:cNvPr>
          <p:cNvSpPr>
            <a:spLocks noGrp="1"/>
          </p:cNvSpPr>
          <p:nvPr>
            <p:ph type="body" sz="quarter" idx="13"/>
          </p:nvPr>
        </p:nvSpPr>
        <p:spPr>
          <a:xfrm>
            <a:off x="660400" y="2128120"/>
            <a:ext cx="6830157" cy="1643062"/>
          </a:xfrm>
        </p:spPr>
        <p:txBody>
          <a:bodyPr>
            <a:normAutofit/>
          </a:bodyPr>
          <a:lstStyle/>
          <a:p>
            <a:r>
              <a:rPr lang="en-GB" altLang="zh-CN" sz="4000" dirty="0"/>
              <a:t>Thank you for Listening</a:t>
            </a:r>
          </a:p>
        </p:txBody>
      </p:sp>
      <p:sp>
        <p:nvSpPr>
          <p:cNvPr id="4" name="文本占位符 3">
            <a:extLst>
              <a:ext uri="{FF2B5EF4-FFF2-40B4-BE49-F238E27FC236}">
                <a16:creationId xmlns:a16="http://schemas.microsoft.com/office/drawing/2014/main" id="{33B46EBA-60F9-4E6F-AACA-441AD84AC40D}"/>
              </a:ext>
            </a:extLst>
          </p:cNvPr>
          <p:cNvSpPr>
            <a:spLocks noGrp="1"/>
          </p:cNvSpPr>
          <p:nvPr>
            <p:ph type="body" sz="quarter" idx="14"/>
          </p:nvPr>
        </p:nvSpPr>
        <p:spPr>
          <a:xfrm>
            <a:off x="660400" y="4950430"/>
            <a:ext cx="6830157" cy="915277"/>
          </a:xfrm>
        </p:spPr>
        <p:txBody>
          <a:bodyPr>
            <a:normAutofit/>
          </a:bodyPr>
          <a:lstStyle/>
          <a:p>
            <a:r>
              <a:rPr lang="en-GB" altLang="zh-CN" sz="1600" b="1" dirty="0"/>
              <a:t>Student: Yifei Wang</a:t>
            </a:r>
          </a:p>
          <a:p>
            <a:r>
              <a:rPr lang="en-GB" altLang="zh-CN" sz="1600" b="1" dirty="0"/>
              <a:t>Instructor: Dr Grace </a:t>
            </a:r>
            <a:r>
              <a:rPr lang="en-GB" altLang="zh-CN" sz="1600" b="1" dirty="0" err="1"/>
              <a:t>Ugochi</a:t>
            </a:r>
            <a:r>
              <a:rPr lang="en-GB" altLang="zh-CN" sz="1600" b="1" dirty="0"/>
              <a:t> </a:t>
            </a:r>
            <a:r>
              <a:rPr lang="en-GB" altLang="zh-CN" sz="1600" b="1" dirty="0" err="1"/>
              <a:t>Nneji</a:t>
            </a:r>
            <a:endParaRPr lang="en-GB" altLang="zh-CN" sz="1600" b="1" dirty="0"/>
          </a:p>
        </p:txBody>
      </p:sp>
      <p:pic>
        <p:nvPicPr>
          <p:cNvPr id="6" name="Picture 2">
            <a:extLst>
              <a:ext uri="{FF2B5EF4-FFF2-40B4-BE49-F238E27FC236}">
                <a16:creationId xmlns:a16="http://schemas.microsoft.com/office/drawing/2014/main" id="{4932CE16-69BB-A009-FE61-5CD8C9BD2C2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3920" y="722844"/>
            <a:ext cx="9220414" cy="815652"/>
          </a:xfrm>
          <a:prstGeom prst="rect">
            <a:avLst/>
          </a:prstGeom>
        </p:spPr>
      </p:pic>
    </p:spTree>
    <p:custDataLst>
      <p:tags r:id="rId2"/>
    </p:custDataLst>
    <p:extLst>
      <p:ext uri="{BB962C8B-B14F-4D97-AF65-F5344CB8AC3E}">
        <p14:creationId xmlns:p14="http://schemas.microsoft.com/office/powerpoint/2010/main" val="8891097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矩形: 圆角 33">
            <a:extLst>
              <a:ext uri="{FF2B5EF4-FFF2-40B4-BE49-F238E27FC236}">
                <a16:creationId xmlns:a16="http://schemas.microsoft.com/office/drawing/2014/main" id="{38A72421-9A14-86F9-DE4E-A24AA61CD34B}"/>
              </a:ext>
            </a:extLst>
          </p:cNvPr>
          <p:cNvSpPr/>
          <p:nvPr/>
        </p:nvSpPr>
        <p:spPr>
          <a:xfrm>
            <a:off x="7257143" y="1668566"/>
            <a:ext cx="4593771" cy="2177719"/>
          </a:xfrm>
          <a:prstGeom prst="roundRect">
            <a:avLst>
              <a:gd name="adj" fmla="val 8368"/>
            </a:avLst>
          </a:prstGeom>
          <a:solidFill>
            <a:schemeClr val="tx2">
              <a:alpha val="15000"/>
            </a:schemeClr>
          </a:solid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5" name="矩形: 圆角 34">
            <a:extLst>
              <a:ext uri="{FF2B5EF4-FFF2-40B4-BE49-F238E27FC236}">
                <a16:creationId xmlns:a16="http://schemas.microsoft.com/office/drawing/2014/main" id="{39EACF90-E747-A610-5C2F-ABF55DA1F0DB}"/>
              </a:ext>
            </a:extLst>
          </p:cNvPr>
          <p:cNvSpPr/>
          <p:nvPr/>
        </p:nvSpPr>
        <p:spPr>
          <a:xfrm>
            <a:off x="7257143" y="4204164"/>
            <a:ext cx="4593771" cy="1675362"/>
          </a:xfrm>
          <a:prstGeom prst="roundRect">
            <a:avLst>
              <a:gd name="adj" fmla="val 8368"/>
            </a:avLst>
          </a:prstGeom>
          <a:solidFill>
            <a:schemeClr val="tx2">
              <a:alpha val="15000"/>
            </a:schemeClr>
          </a:solid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6" name="文本占位符 5">
            <a:extLst>
              <a:ext uri="{FF2B5EF4-FFF2-40B4-BE49-F238E27FC236}">
                <a16:creationId xmlns:a16="http://schemas.microsoft.com/office/drawing/2014/main" id="{DCDA17E8-F11D-462D-AEAF-3A318B104466}"/>
              </a:ext>
            </a:extLst>
          </p:cNvPr>
          <p:cNvSpPr>
            <a:spLocks noGrp="1"/>
          </p:cNvSpPr>
          <p:nvPr>
            <p:ph type="body" sz="quarter" idx="4294967295"/>
          </p:nvPr>
        </p:nvSpPr>
        <p:spPr>
          <a:xfrm>
            <a:off x="4000500" y="618464"/>
            <a:ext cx="4191000" cy="535531"/>
          </a:xfrm>
        </p:spPr>
        <p:txBody>
          <a:bodyPr>
            <a:spAutoFit/>
          </a:bodyPr>
          <a:lstStyle/>
          <a:p>
            <a:pPr marL="0" indent="0" algn="ctr">
              <a:buNone/>
            </a:pPr>
            <a:r>
              <a:rPr lang="en-US" altLang="zh-CN" sz="3200" b="1" dirty="0">
                <a:latin typeface="+mj-lt"/>
                <a:ea typeface="+mj-ea"/>
              </a:rPr>
              <a:t>Background</a:t>
            </a:r>
            <a:endParaRPr lang="en-GB" altLang="zh-CN" sz="3200" b="1" dirty="0">
              <a:latin typeface="+mj-lt"/>
              <a:ea typeface="+mj-ea"/>
            </a:endParaRPr>
          </a:p>
        </p:txBody>
      </p:sp>
      <p:sp>
        <p:nvSpPr>
          <p:cNvPr id="26" name="长方形 9">
            <a:extLst>
              <a:ext uri="{FF2B5EF4-FFF2-40B4-BE49-F238E27FC236}">
                <a16:creationId xmlns:a16="http://schemas.microsoft.com/office/drawing/2014/main" id="{EF215088-612A-1F01-C1A4-1CDE929E2BB0}"/>
              </a:ext>
            </a:extLst>
          </p:cNvPr>
          <p:cNvSpPr/>
          <p:nvPr/>
        </p:nvSpPr>
        <p:spPr>
          <a:xfrm>
            <a:off x="7400925" y="2026444"/>
            <a:ext cx="4268298" cy="1446678"/>
          </a:xfrm>
          <a:prstGeom prst="rect">
            <a:avLst/>
          </a:prstGeom>
        </p:spPr>
        <p:txBody>
          <a:bodyPr wrap="square" lIns="0" tIns="0" rIns="0" bIns="0" rtlCol="0" anchor="t">
            <a:spAutoFit/>
          </a:bodyPr>
          <a:lstStyle/>
          <a:p>
            <a:pPr algn="just" rtl="0">
              <a:lnSpc>
                <a:spcPts val="1900"/>
              </a:lnSpc>
            </a:pPr>
            <a:r>
              <a:rPr lang="en-US" altLang="zh-CN" sz="1400" dirty="0"/>
              <a:t>As our societies age, the number of people living with dementia across the world is expected to rise from 55 million in 2019 to 139 million in 2050, according to the WHO2. The costs associated with dementia are also expected to more than double from US$1.3 trillion per year in 2019 to $2.8 trillion dollars by 2030.</a:t>
            </a:r>
            <a:endParaRPr lang="en-US" altLang="zh-CN" sz="1400" dirty="0">
              <a:solidFill>
                <a:schemeClr val="tx1">
                  <a:lumMod val="75000"/>
                  <a:lumOff val="25000"/>
                </a:schemeClr>
              </a:solidFill>
              <a:latin typeface="Microsoft YaHei UI" panose="020B0503020204020204" pitchFamily="34" charset="-122"/>
              <a:ea typeface="Microsoft YaHei UI" panose="020B0503020204020204" pitchFamily="34" charset="-122"/>
              <a:cs typeface="Segoe UI" panose="020B0502040204020203" pitchFamily="34" charset="0"/>
            </a:endParaRPr>
          </a:p>
        </p:txBody>
      </p:sp>
      <p:sp>
        <p:nvSpPr>
          <p:cNvPr id="27" name="长方形 12">
            <a:extLst>
              <a:ext uri="{FF2B5EF4-FFF2-40B4-BE49-F238E27FC236}">
                <a16:creationId xmlns:a16="http://schemas.microsoft.com/office/drawing/2014/main" id="{B1EF712A-59CA-16A2-3F0B-92F97A6EB275}"/>
              </a:ext>
            </a:extLst>
          </p:cNvPr>
          <p:cNvSpPr/>
          <p:nvPr/>
        </p:nvSpPr>
        <p:spPr>
          <a:xfrm>
            <a:off x="7400925" y="4539611"/>
            <a:ext cx="4268298" cy="1200521"/>
          </a:xfrm>
          <a:prstGeom prst="rect">
            <a:avLst/>
          </a:prstGeom>
        </p:spPr>
        <p:txBody>
          <a:bodyPr wrap="square" lIns="0" tIns="0" rIns="0" bIns="0" rtlCol="0" anchor="t">
            <a:spAutoFit/>
          </a:bodyPr>
          <a:lstStyle/>
          <a:p>
            <a:pPr algn="just">
              <a:lnSpc>
                <a:spcPts val="1900"/>
              </a:lnSpc>
            </a:pPr>
            <a:r>
              <a:rPr lang="en-US" altLang="zh-CN" sz="1400" dirty="0"/>
              <a:t>Therefore, it is necessary to design an multimodal SE-CNN integrates MRI/clinical data with attention mechanisms, enabling early MCI detection (2.1-year diagnostic delay reduction) while ensuring accuracy and efficiency.</a:t>
            </a:r>
          </a:p>
        </p:txBody>
      </p:sp>
      <p:sp>
        <p:nvSpPr>
          <p:cNvPr id="37" name="文本框 36">
            <a:extLst>
              <a:ext uri="{FF2B5EF4-FFF2-40B4-BE49-F238E27FC236}">
                <a16:creationId xmlns:a16="http://schemas.microsoft.com/office/drawing/2014/main" id="{AB271CC6-1DDA-404C-447F-FCFCE7FE9BFF}"/>
              </a:ext>
            </a:extLst>
          </p:cNvPr>
          <p:cNvSpPr txBox="1"/>
          <p:nvPr/>
        </p:nvSpPr>
        <p:spPr>
          <a:xfrm>
            <a:off x="7651500" y="1398565"/>
            <a:ext cx="540000" cy="540000"/>
          </a:xfrm>
          <a:prstGeom prst="roundRect">
            <a:avLst>
              <a:gd name="adj" fmla="val 50000"/>
            </a:avLst>
          </a:prstGeom>
          <a:solidFill>
            <a:schemeClr val="accent1"/>
          </a:solidFill>
        </p:spPr>
        <p:txBody>
          <a:bodyPr wrap="none" lIns="108000" tIns="108000" rIns="108000" bIns="108000" rtlCol="0" anchor="ctr" anchorCtr="0">
            <a:noAutofit/>
          </a:bodyPr>
          <a:lstStyle/>
          <a:p>
            <a:pPr algn="ctr"/>
            <a:endParaRPr kumimoji="1" lang="zh-CN" altLang="en-US" sz="2000" b="1" dirty="0">
              <a:noFill/>
            </a:endParaRPr>
          </a:p>
        </p:txBody>
      </p:sp>
      <p:sp>
        <p:nvSpPr>
          <p:cNvPr id="38" name="文本框 37">
            <a:extLst>
              <a:ext uri="{FF2B5EF4-FFF2-40B4-BE49-F238E27FC236}">
                <a16:creationId xmlns:a16="http://schemas.microsoft.com/office/drawing/2014/main" id="{55AACE31-93F6-FCFA-7228-3EEDFA9CB90C}"/>
              </a:ext>
            </a:extLst>
          </p:cNvPr>
          <p:cNvSpPr txBox="1"/>
          <p:nvPr/>
        </p:nvSpPr>
        <p:spPr>
          <a:xfrm>
            <a:off x="7651500" y="3911732"/>
            <a:ext cx="540000" cy="540000"/>
          </a:xfrm>
          <a:prstGeom prst="roundRect">
            <a:avLst>
              <a:gd name="adj" fmla="val 50000"/>
            </a:avLst>
          </a:prstGeom>
          <a:solidFill>
            <a:schemeClr val="accent1"/>
          </a:solidFill>
        </p:spPr>
        <p:txBody>
          <a:bodyPr wrap="none" lIns="108000" tIns="108000" rIns="108000" bIns="108000" rtlCol="0" anchor="ctr" anchorCtr="0">
            <a:noAutofit/>
          </a:bodyPr>
          <a:lstStyle/>
          <a:p>
            <a:pPr algn="ctr"/>
            <a:endParaRPr kumimoji="1" lang="zh-CN" altLang="en-US" sz="2000" b="1" dirty="0">
              <a:noFill/>
            </a:endParaRPr>
          </a:p>
        </p:txBody>
      </p:sp>
      <p:sp>
        <p:nvSpPr>
          <p:cNvPr id="39" name="任意多边形: 形状 38">
            <a:extLst>
              <a:ext uri="{FF2B5EF4-FFF2-40B4-BE49-F238E27FC236}">
                <a16:creationId xmlns:a16="http://schemas.microsoft.com/office/drawing/2014/main" id="{AFB98FFD-D3C6-C9C2-0BEA-8BB1708FAC88}"/>
              </a:ext>
            </a:extLst>
          </p:cNvPr>
          <p:cNvSpPr/>
          <p:nvPr/>
        </p:nvSpPr>
        <p:spPr>
          <a:xfrm>
            <a:off x="7795651" y="4046733"/>
            <a:ext cx="251698" cy="269998"/>
          </a:xfrm>
          <a:custGeom>
            <a:avLst/>
            <a:gdLst>
              <a:gd name="connsiteX0" fmla="*/ 8356 w 487477"/>
              <a:gd name="connsiteY0" fmla="*/ 512114 h 522922"/>
              <a:gd name="connsiteX1" fmla="*/ 8356 w 487477"/>
              <a:gd name="connsiteY1" fmla="*/ 512114 h 522922"/>
              <a:gd name="connsiteX2" fmla="*/ 8356 w 487477"/>
              <a:gd name="connsiteY2" fmla="*/ 512114 h 522922"/>
              <a:gd name="connsiteX3" fmla="*/ 7404 w 487477"/>
              <a:gd name="connsiteY3" fmla="*/ 511161 h 522922"/>
              <a:gd name="connsiteX4" fmla="*/ 5499 w 487477"/>
              <a:gd name="connsiteY4" fmla="*/ 508303 h 522922"/>
              <a:gd name="connsiteX5" fmla="*/ 5499 w 487477"/>
              <a:gd name="connsiteY5" fmla="*/ 508303 h 522922"/>
              <a:gd name="connsiteX6" fmla="*/ 5499 w 487477"/>
              <a:gd name="connsiteY6" fmla="*/ 507351 h 522922"/>
              <a:gd name="connsiteX7" fmla="*/ 4546 w 487477"/>
              <a:gd name="connsiteY7" fmla="*/ 505446 h 522922"/>
              <a:gd name="connsiteX8" fmla="*/ 3593 w 487477"/>
              <a:gd name="connsiteY8" fmla="*/ 503541 h 522922"/>
              <a:gd name="connsiteX9" fmla="*/ 3593 w 487477"/>
              <a:gd name="connsiteY9" fmla="*/ 503541 h 522922"/>
              <a:gd name="connsiteX10" fmla="*/ 3593 w 487477"/>
              <a:gd name="connsiteY10" fmla="*/ 503541 h 522922"/>
              <a:gd name="connsiteX11" fmla="*/ 3593 w 487477"/>
              <a:gd name="connsiteY11" fmla="*/ 503541 h 522922"/>
              <a:gd name="connsiteX12" fmla="*/ 2641 w 487477"/>
              <a:gd name="connsiteY12" fmla="*/ 501636 h 522922"/>
              <a:gd name="connsiteX13" fmla="*/ 2641 w 487477"/>
              <a:gd name="connsiteY13" fmla="*/ 500684 h 522922"/>
              <a:gd name="connsiteX14" fmla="*/ 1689 w 487477"/>
              <a:gd name="connsiteY14" fmla="*/ 498778 h 522922"/>
              <a:gd name="connsiteX15" fmla="*/ 736 w 487477"/>
              <a:gd name="connsiteY15" fmla="*/ 494968 h 522922"/>
              <a:gd name="connsiteX16" fmla="*/ 736 w 487477"/>
              <a:gd name="connsiteY16" fmla="*/ 492111 h 522922"/>
              <a:gd name="connsiteX17" fmla="*/ 736 w 487477"/>
              <a:gd name="connsiteY17" fmla="*/ 485443 h 522922"/>
              <a:gd name="connsiteX18" fmla="*/ 5499 w 487477"/>
              <a:gd name="connsiteY18" fmla="*/ 467346 h 522922"/>
              <a:gd name="connsiteX19" fmla="*/ 155041 w 487477"/>
              <a:gd name="connsiteY19" fmla="*/ 151116 h 522922"/>
              <a:gd name="connsiteX20" fmla="*/ 158851 w 487477"/>
              <a:gd name="connsiteY20" fmla="*/ 134924 h 522922"/>
              <a:gd name="connsiteX21" fmla="*/ 158851 w 487477"/>
              <a:gd name="connsiteY21" fmla="*/ 19671 h 522922"/>
              <a:gd name="connsiteX22" fmla="*/ 120751 w 487477"/>
              <a:gd name="connsiteY22" fmla="*/ 19671 h 522922"/>
              <a:gd name="connsiteX23" fmla="*/ 120751 w 487477"/>
              <a:gd name="connsiteY23" fmla="*/ 621 h 522922"/>
              <a:gd name="connsiteX24" fmla="*/ 368401 w 487477"/>
              <a:gd name="connsiteY24" fmla="*/ 621 h 522922"/>
              <a:gd name="connsiteX25" fmla="*/ 368401 w 487477"/>
              <a:gd name="connsiteY25" fmla="*/ 19671 h 522922"/>
              <a:gd name="connsiteX26" fmla="*/ 330301 w 487477"/>
              <a:gd name="connsiteY26" fmla="*/ 19671 h 522922"/>
              <a:gd name="connsiteX27" fmla="*/ 330301 w 487477"/>
              <a:gd name="connsiteY27" fmla="*/ 134924 h 522922"/>
              <a:gd name="connsiteX28" fmla="*/ 334111 w 487477"/>
              <a:gd name="connsiteY28" fmla="*/ 151116 h 522922"/>
              <a:gd name="connsiteX29" fmla="*/ 483654 w 487477"/>
              <a:gd name="connsiteY29" fmla="*/ 467346 h 522922"/>
              <a:gd name="connsiteX30" fmla="*/ 485558 w 487477"/>
              <a:gd name="connsiteY30" fmla="*/ 504493 h 522922"/>
              <a:gd name="connsiteX31" fmla="*/ 485558 w 487477"/>
              <a:gd name="connsiteY31" fmla="*/ 504493 h 522922"/>
              <a:gd name="connsiteX32" fmla="*/ 484606 w 487477"/>
              <a:gd name="connsiteY32" fmla="*/ 506399 h 522922"/>
              <a:gd name="connsiteX33" fmla="*/ 459841 w 487477"/>
              <a:gd name="connsiteY33" fmla="*/ 523543 h 522922"/>
              <a:gd name="connsiteX34" fmla="*/ 457936 w 487477"/>
              <a:gd name="connsiteY34" fmla="*/ 523543 h 522922"/>
              <a:gd name="connsiteX35" fmla="*/ 32168 w 487477"/>
              <a:gd name="connsiteY35" fmla="*/ 523543 h 522922"/>
              <a:gd name="connsiteX36" fmla="*/ 30264 w 487477"/>
              <a:gd name="connsiteY36" fmla="*/ 523543 h 522922"/>
              <a:gd name="connsiteX37" fmla="*/ 27406 w 487477"/>
              <a:gd name="connsiteY37" fmla="*/ 523543 h 522922"/>
              <a:gd name="connsiteX38" fmla="*/ 23596 w 487477"/>
              <a:gd name="connsiteY38" fmla="*/ 522591 h 522922"/>
              <a:gd name="connsiteX39" fmla="*/ 23596 w 487477"/>
              <a:gd name="connsiteY39" fmla="*/ 522591 h 522922"/>
              <a:gd name="connsiteX40" fmla="*/ 17881 w 487477"/>
              <a:gd name="connsiteY40" fmla="*/ 520686 h 522922"/>
              <a:gd name="connsiteX41" fmla="*/ 15976 w 487477"/>
              <a:gd name="connsiteY41" fmla="*/ 519734 h 522922"/>
              <a:gd name="connsiteX42" fmla="*/ 15024 w 487477"/>
              <a:gd name="connsiteY42" fmla="*/ 518781 h 522922"/>
              <a:gd name="connsiteX43" fmla="*/ 10261 w 487477"/>
              <a:gd name="connsiteY43" fmla="*/ 514971 h 522922"/>
              <a:gd name="connsiteX44" fmla="*/ 8356 w 487477"/>
              <a:gd name="connsiteY44" fmla="*/ 512114 h 522922"/>
              <a:gd name="connsiteX45" fmla="*/ 8356 w 487477"/>
              <a:gd name="connsiteY45" fmla="*/ 512114 h 522922"/>
              <a:gd name="connsiteX46" fmla="*/ 255054 w 487477"/>
              <a:gd name="connsiteY46" fmla="*/ 402576 h 522922"/>
              <a:gd name="connsiteX47" fmla="*/ 252196 w 487477"/>
              <a:gd name="connsiteY47" fmla="*/ 404481 h 522922"/>
              <a:gd name="connsiteX48" fmla="*/ 246481 w 487477"/>
              <a:gd name="connsiteY48" fmla="*/ 408291 h 522922"/>
              <a:gd name="connsiteX49" fmla="*/ 55029 w 487477"/>
              <a:gd name="connsiteY49" fmla="*/ 414959 h 522922"/>
              <a:gd name="connsiteX50" fmla="*/ 51218 w 487477"/>
              <a:gd name="connsiteY50" fmla="*/ 413053 h 522922"/>
              <a:gd name="connsiteX51" fmla="*/ 22643 w 487477"/>
              <a:gd name="connsiteY51" fmla="*/ 474014 h 522922"/>
              <a:gd name="connsiteX52" fmla="*/ 21691 w 487477"/>
              <a:gd name="connsiteY52" fmla="*/ 475918 h 522922"/>
              <a:gd name="connsiteX53" fmla="*/ 21691 w 487477"/>
              <a:gd name="connsiteY53" fmla="*/ 495921 h 522922"/>
              <a:gd name="connsiteX54" fmla="*/ 29311 w 487477"/>
              <a:gd name="connsiteY54" fmla="*/ 502589 h 522922"/>
              <a:gd name="connsiteX55" fmla="*/ 30264 w 487477"/>
              <a:gd name="connsiteY55" fmla="*/ 502589 h 522922"/>
              <a:gd name="connsiteX56" fmla="*/ 31216 w 487477"/>
              <a:gd name="connsiteY56" fmla="*/ 502589 h 522922"/>
              <a:gd name="connsiteX57" fmla="*/ 456983 w 487477"/>
              <a:gd name="connsiteY57" fmla="*/ 502589 h 522922"/>
              <a:gd name="connsiteX58" fmla="*/ 457936 w 487477"/>
              <a:gd name="connsiteY58" fmla="*/ 502589 h 522922"/>
              <a:gd name="connsiteX59" fmla="*/ 466508 w 487477"/>
              <a:gd name="connsiteY59" fmla="*/ 495921 h 522922"/>
              <a:gd name="connsiteX60" fmla="*/ 467461 w 487477"/>
              <a:gd name="connsiteY60" fmla="*/ 477824 h 522922"/>
              <a:gd name="connsiteX61" fmla="*/ 466508 w 487477"/>
              <a:gd name="connsiteY61" fmla="*/ 475918 h 522922"/>
              <a:gd name="connsiteX62" fmla="*/ 465556 w 487477"/>
              <a:gd name="connsiteY62" fmla="*/ 474014 h 522922"/>
              <a:gd name="connsiteX63" fmla="*/ 423646 w 487477"/>
              <a:gd name="connsiteY63" fmla="*/ 385431 h 522922"/>
              <a:gd name="connsiteX64" fmla="*/ 255054 w 487477"/>
              <a:gd name="connsiteY64" fmla="*/ 402576 h 522922"/>
              <a:gd name="connsiteX65" fmla="*/ 305536 w 487477"/>
              <a:gd name="connsiteY65" fmla="*/ 255891 h 522922"/>
              <a:gd name="connsiteX66" fmla="*/ 272199 w 487477"/>
              <a:gd name="connsiteY66" fmla="*/ 289228 h 522922"/>
              <a:gd name="connsiteX67" fmla="*/ 305536 w 487477"/>
              <a:gd name="connsiteY67" fmla="*/ 322566 h 522922"/>
              <a:gd name="connsiteX68" fmla="*/ 338874 w 487477"/>
              <a:gd name="connsiteY68" fmla="*/ 289228 h 522922"/>
              <a:gd name="connsiteX69" fmla="*/ 305536 w 487477"/>
              <a:gd name="connsiteY69" fmla="*/ 255891 h 522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487477" h="522922">
                <a:moveTo>
                  <a:pt x="8356" y="512114"/>
                </a:moveTo>
                <a:lnTo>
                  <a:pt x="8356" y="512114"/>
                </a:lnTo>
                <a:lnTo>
                  <a:pt x="8356" y="512114"/>
                </a:lnTo>
                <a:lnTo>
                  <a:pt x="7404" y="511161"/>
                </a:lnTo>
                <a:cubicBezTo>
                  <a:pt x="6451" y="510209"/>
                  <a:pt x="6451" y="509256"/>
                  <a:pt x="5499" y="508303"/>
                </a:cubicBezTo>
                <a:lnTo>
                  <a:pt x="5499" y="508303"/>
                </a:lnTo>
                <a:lnTo>
                  <a:pt x="5499" y="507351"/>
                </a:lnTo>
                <a:lnTo>
                  <a:pt x="4546" y="505446"/>
                </a:lnTo>
                <a:lnTo>
                  <a:pt x="3593" y="503541"/>
                </a:lnTo>
                <a:lnTo>
                  <a:pt x="3593" y="503541"/>
                </a:lnTo>
                <a:lnTo>
                  <a:pt x="3593" y="503541"/>
                </a:lnTo>
                <a:lnTo>
                  <a:pt x="3593" y="503541"/>
                </a:lnTo>
                <a:lnTo>
                  <a:pt x="2641" y="501636"/>
                </a:lnTo>
                <a:cubicBezTo>
                  <a:pt x="2641" y="501636"/>
                  <a:pt x="2641" y="500684"/>
                  <a:pt x="2641" y="500684"/>
                </a:cubicBezTo>
                <a:cubicBezTo>
                  <a:pt x="2641" y="499731"/>
                  <a:pt x="2641" y="499731"/>
                  <a:pt x="1689" y="498778"/>
                </a:cubicBezTo>
                <a:cubicBezTo>
                  <a:pt x="1689" y="497826"/>
                  <a:pt x="736" y="495921"/>
                  <a:pt x="736" y="494968"/>
                </a:cubicBezTo>
                <a:lnTo>
                  <a:pt x="736" y="492111"/>
                </a:lnTo>
                <a:cubicBezTo>
                  <a:pt x="736" y="490206"/>
                  <a:pt x="736" y="487349"/>
                  <a:pt x="736" y="485443"/>
                </a:cubicBezTo>
                <a:cubicBezTo>
                  <a:pt x="736" y="478776"/>
                  <a:pt x="2641" y="473061"/>
                  <a:pt x="5499" y="467346"/>
                </a:cubicBezTo>
                <a:lnTo>
                  <a:pt x="155041" y="151116"/>
                </a:lnTo>
                <a:cubicBezTo>
                  <a:pt x="157899" y="146353"/>
                  <a:pt x="158851" y="140639"/>
                  <a:pt x="158851" y="134924"/>
                </a:cubicBezTo>
                <a:lnTo>
                  <a:pt x="158851" y="19671"/>
                </a:lnTo>
                <a:lnTo>
                  <a:pt x="120751" y="19671"/>
                </a:lnTo>
                <a:lnTo>
                  <a:pt x="120751" y="621"/>
                </a:lnTo>
                <a:lnTo>
                  <a:pt x="368401" y="621"/>
                </a:lnTo>
                <a:lnTo>
                  <a:pt x="368401" y="19671"/>
                </a:lnTo>
                <a:lnTo>
                  <a:pt x="330301" y="19671"/>
                </a:lnTo>
                <a:lnTo>
                  <a:pt x="330301" y="134924"/>
                </a:lnTo>
                <a:cubicBezTo>
                  <a:pt x="330301" y="140639"/>
                  <a:pt x="331254" y="146353"/>
                  <a:pt x="334111" y="151116"/>
                </a:cubicBezTo>
                <a:lnTo>
                  <a:pt x="483654" y="467346"/>
                </a:lnTo>
                <a:cubicBezTo>
                  <a:pt x="489368" y="478776"/>
                  <a:pt x="489368" y="492111"/>
                  <a:pt x="485558" y="504493"/>
                </a:cubicBezTo>
                <a:lnTo>
                  <a:pt x="485558" y="504493"/>
                </a:lnTo>
                <a:lnTo>
                  <a:pt x="484606" y="506399"/>
                </a:lnTo>
                <a:cubicBezTo>
                  <a:pt x="479843" y="515924"/>
                  <a:pt x="470318" y="522591"/>
                  <a:pt x="459841" y="523543"/>
                </a:cubicBezTo>
                <a:lnTo>
                  <a:pt x="457936" y="523543"/>
                </a:lnTo>
                <a:lnTo>
                  <a:pt x="32168" y="523543"/>
                </a:lnTo>
                <a:lnTo>
                  <a:pt x="30264" y="523543"/>
                </a:lnTo>
                <a:cubicBezTo>
                  <a:pt x="29311" y="523543"/>
                  <a:pt x="28358" y="523543"/>
                  <a:pt x="27406" y="523543"/>
                </a:cubicBezTo>
                <a:cubicBezTo>
                  <a:pt x="26454" y="523543"/>
                  <a:pt x="24549" y="523543"/>
                  <a:pt x="23596" y="522591"/>
                </a:cubicBezTo>
                <a:lnTo>
                  <a:pt x="23596" y="522591"/>
                </a:lnTo>
                <a:cubicBezTo>
                  <a:pt x="21691" y="521639"/>
                  <a:pt x="19786" y="521639"/>
                  <a:pt x="17881" y="520686"/>
                </a:cubicBezTo>
                <a:lnTo>
                  <a:pt x="15976" y="519734"/>
                </a:lnTo>
                <a:cubicBezTo>
                  <a:pt x="15976" y="519734"/>
                  <a:pt x="15024" y="519734"/>
                  <a:pt x="15024" y="518781"/>
                </a:cubicBezTo>
                <a:cubicBezTo>
                  <a:pt x="13118" y="517828"/>
                  <a:pt x="11214" y="515924"/>
                  <a:pt x="10261" y="514971"/>
                </a:cubicBezTo>
                <a:lnTo>
                  <a:pt x="8356" y="512114"/>
                </a:lnTo>
                <a:lnTo>
                  <a:pt x="8356" y="512114"/>
                </a:lnTo>
                <a:close/>
                <a:moveTo>
                  <a:pt x="255054" y="402576"/>
                </a:moveTo>
                <a:lnTo>
                  <a:pt x="252196" y="404481"/>
                </a:lnTo>
                <a:lnTo>
                  <a:pt x="246481" y="408291"/>
                </a:lnTo>
                <a:cubicBezTo>
                  <a:pt x="198856" y="439724"/>
                  <a:pt x="119799" y="440676"/>
                  <a:pt x="55029" y="414959"/>
                </a:cubicBezTo>
                <a:lnTo>
                  <a:pt x="51218" y="413053"/>
                </a:lnTo>
                <a:lnTo>
                  <a:pt x="22643" y="474014"/>
                </a:lnTo>
                <a:lnTo>
                  <a:pt x="21691" y="475918"/>
                </a:lnTo>
                <a:cubicBezTo>
                  <a:pt x="18833" y="482586"/>
                  <a:pt x="18833" y="490206"/>
                  <a:pt x="21691" y="495921"/>
                </a:cubicBezTo>
                <a:cubicBezTo>
                  <a:pt x="22643" y="498778"/>
                  <a:pt x="25501" y="501636"/>
                  <a:pt x="29311" y="502589"/>
                </a:cubicBezTo>
                <a:lnTo>
                  <a:pt x="30264" y="502589"/>
                </a:lnTo>
                <a:lnTo>
                  <a:pt x="31216" y="502589"/>
                </a:lnTo>
                <a:lnTo>
                  <a:pt x="456983" y="502589"/>
                </a:lnTo>
                <a:lnTo>
                  <a:pt x="457936" y="502589"/>
                </a:lnTo>
                <a:cubicBezTo>
                  <a:pt x="461746" y="502589"/>
                  <a:pt x="464604" y="499731"/>
                  <a:pt x="466508" y="495921"/>
                </a:cubicBezTo>
                <a:cubicBezTo>
                  <a:pt x="468414" y="490206"/>
                  <a:pt x="469366" y="483539"/>
                  <a:pt x="467461" y="477824"/>
                </a:cubicBezTo>
                <a:lnTo>
                  <a:pt x="466508" y="475918"/>
                </a:lnTo>
                <a:lnTo>
                  <a:pt x="465556" y="474014"/>
                </a:lnTo>
                <a:lnTo>
                  <a:pt x="423646" y="385431"/>
                </a:lnTo>
                <a:cubicBezTo>
                  <a:pt x="365543" y="372096"/>
                  <a:pt x="296011" y="376859"/>
                  <a:pt x="255054" y="402576"/>
                </a:cubicBezTo>
                <a:close/>
                <a:moveTo>
                  <a:pt x="305536" y="255891"/>
                </a:moveTo>
                <a:cubicBezTo>
                  <a:pt x="287439" y="255891"/>
                  <a:pt x="272199" y="271131"/>
                  <a:pt x="272199" y="289228"/>
                </a:cubicBezTo>
                <a:cubicBezTo>
                  <a:pt x="272199" y="307326"/>
                  <a:pt x="287439" y="322566"/>
                  <a:pt x="305536" y="322566"/>
                </a:cubicBezTo>
                <a:cubicBezTo>
                  <a:pt x="323633" y="322566"/>
                  <a:pt x="338874" y="307326"/>
                  <a:pt x="338874" y="289228"/>
                </a:cubicBezTo>
                <a:cubicBezTo>
                  <a:pt x="338874" y="270178"/>
                  <a:pt x="323633" y="255891"/>
                  <a:pt x="305536" y="255891"/>
                </a:cubicBezTo>
                <a:close/>
              </a:path>
            </a:pathLst>
          </a:custGeom>
          <a:solidFill>
            <a:srgbClr val="FFFFFF"/>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dirty="0"/>
          </a:p>
        </p:txBody>
      </p:sp>
      <p:sp>
        <p:nvSpPr>
          <p:cNvPr id="41" name="任意多边形: 形状 40">
            <a:extLst>
              <a:ext uri="{FF2B5EF4-FFF2-40B4-BE49-F238E27FC236}">
                <a16:creationId xmlns:a16="http://schemas.microsoft.com/office/drawing/2014/main" id="{276FCDCB-9A5E-A715-0B30-02C09B25DD56}"/>
              </a:ext>
            </a:extLst>
          </p:cNvPr>
          <p:cNvSpPr/>
          <p:nvPr/>
        </p:nvSpPr>
        <p:spPr>
          <a:xfrm>
            <a:off x="7771941" y="1541997"/>
            <a:ext cx="275408" cy="270488"/>
          </a:xfrm>
          <a:custGeom>
            <a:avLst/>
            <a:gdLst>
              <a:gd name="connsiteX0" fmla="*/ 343764 w 533400"/>
              <a:gd name="connsiteY0" fmla="*/ 276846 h 523875"/>
              <a:gd name="connsiteX1" fmla="*/ 372339 w 533400"/>
              <a:gd name="connsiteY1" fmla="*/ 305421 h 523875"/>
              <a:gd name="connsiteX2" fmla="*/ 372339 w 533400"/>
              <a:gd name="connsiteY2" fmla="*/ 495921 h 523875"/>
              <a:gd name="connsiteX3" fmla="*/ 343764 w 533400"/>
              <a:gd name="connsiteY3" fmla="*/ 524496 h 523875"/>
              <a:gd name="connsiteX4" fmla="*/ 191364 w 533400"/>
              <a:gd name="connsiteY4" fmla="*/ 524496 h 523875"/>
              <a:gd name="connsiteX5" fmla="*/ 162789 w 533400"/>
              <a:gd name="connsiteY5" fmla="*/ 495921 h 523875"/>
              <a:gd name="connsiteX6" fmla="*/ 162789 w 533400"/>
              <a:gd name="connsiteY6" fmla="*/ 305421 h 523875"/>
              <a:gd name="connsiteX7" fmla="*/ 191364 w 533400"/>
              <a:gd name="connsiteY7" fmla="*/ 276846 h 523875"/>
              <a:gd name="connsiteX8" fmla="*/ 343764 w 533400"/>
              <a:gd name="connsiteY8" fmla="*/ 276846 h 523875"/>
              <a:gd name="connsiteX9" fmla="*/ 143739 w 533400"/>
              <a:gd name="connsiteY9" fmla="*/ 114921 h 523875"/>
              <a:gd name="connsiteX10" fmla="*/ 179934 w 533400"/>
              <a:gd name="connsiteY10" fmla="*/ 153021 h 523875"/>
              <a:gd name="connsiteX11" fmla="*/ 181839 w 533400"/>
              <a:gd name="connsiteY11" fmla="*/ 153021 h 523875"/>
              <a:gd name="connsiteX12" fmla="*/ 353289 w 533400"/>
              <a:gd name="connsiteY12" fmla="*/ 153021 h 523875"/>
              <a:gd name="connsiteX13" fmla="*/ 391389 w 533400"/>
              <a:gd name="connsiteY13" fmla="*/ 116826 h 523875"/>
              <a:gd name="connsiteX14" fmla="*/ 391389 w 533400"/>
              <a:gd name="connsiteY14" fmla="*/ 114921 h 523875"/>
              <a:gd name="connsiteX15" fmla="*/ 505689 w 533400"/>
              <a:gd name="connsiteY15" fmla="*/ 114921 h 523875"/>
              <a:gd name="connsiteX16" fmla="*/ 534264 w 533400"/>
              <a:gd name="connsiteY16" fmla="*/ 143496 h 523875"/>
              <a:gd name="connsiteX17" fmla="*/ 534264 w 533400"/>
              <a:gd name="connsiteY17" fmla="*/ 381621 h 523875"/>
              <a:gd name="connsiteX18" fmla="*/ 505689 w 533400"/>
              <a:gd name="connsiteY18" fmla="*/ 410196 h 523875"/>
              <a:gd name="connsiteX19" fmla="*/ 391389 w 533400"/>
              <a:gd name="connsiteY19" fmla="*/ 410196 h 523875"/>
              <a:gd name="connsiteX20" fmla="*/ 391389 w 533400"/>
              <a:gd name="connsiteY20" fmla="*/ 295896 h 523875"/>
              <a:gd name="connsiteX21" fmla="*/ 355194 w 533400"/>
              <a:gd name="connsiteY21" fmla="*/ 257796 h 523875"/>
              <a:gd name="connsiteX22" fmla="*/ 353289 w 533400"/>
              <a:gd name="connsiteY22" fmla="*/ 257796 h 523875"/>
              <a:gd name="connsiteX23" fmla="*/ 181839 w 533400"/>
              <a:gd name="connsiteY23" fmla="*/ 257796 h 523875"/>
              <a:gd name="connsiteX24" fmla="*/ 143739 w 533400"/>
              <a:gd name="connsiteY24" fmla="*/ 293991 h 523875"/>
              <a:gd name="connsiteX25" fmla="*/ 143739 w 533400"/>
              <a:gd name="connsiteY25" fmla="*/ 295896 h 523875"/>
              <a:gd name="connsiteX26" fmla="*/ 143739 w 533400"/>
              <a:gd name="connsiteY26" fmla="*/ 410196 h 523875"/>
              <a:gd name="connsiteX27" fmla="*/ 29439 w 533400"/>
              <a:gd name="connsiteY27" fmla="*/ 410196 h 523875"/>
              <a:gd name="connsiteX28" fmla="*/ 864 w 533400"/>
              <a:gd name="connsiteY28" fmla="*/ 381621 h 523875"/>
              <a:gd name="connsiteX29" fmla="*/ 864 w 533400"/>
              <a:gd name="connsiteY29" fmla="*/ 201599 h 523875"/>
              <a:gd name="connsiteX30" fmla="*/ 11342 w 533400"/>
              <a:gd name="connsiteY30" fmla="*/ 175881 h 523875"/>
              <a:gd name="connsiteX31" fmla="*/ 56109 w 533400"/>
              <a:gd name="connsiteY31" fmla="*/ 127304 h 523875"/>
              <a:gd name="connsiteX32" fmla="*/ 83732 w 533400"/>
              <a:gd name="connsiteY32" fmla="*/ 114921 h 523875"/>
              <a:gd name="connsiteX33" fmla="*/ 143739 w 533400"/>
              <a:gd name="connsiteY33" fmla="*/ 114921 h 523875"/>
              <a:gd name="connsiteX34" fmla="*/ 462827 w 533400"/>
              <a:gd name="connsiteY34" fmla="*/ 172071 h 523875"/>
              <a:gd name="connsiteX35" fmla="*/ 448539 w 533400"/>
              <a:gd name="connsiteY35" fmla="*/ 186359 h 523875"/>
              <a:gd name="connsiteX36" fmla="*/ 462827 w 533400"/>
              <a:gd name="connsiteY36" fmla="*/ 200646 h 523875"/>
              <a:gd name="connsiteX37" fmla="*/ 477114 w 533400"/>
              <a:gd name="connsiteY37" fmla="*/ 186359 h 523875"/>
              <a:gd name="connsiteX38" fmla="*/ 462827 w 533400"/>
              <a:gd name="connsiteY38" fmla="*/ 172071 h 523875"/>
              <a:gd name="connsiteX39" fmla="*/ 343764 w 533400"/>
              <a:gd name="connsiteY39" fmla="*/ 621 h 523875"/>
              <a:gd name="connsiteX40" fmla="*/ 372339 w 533400"/>
              <a:gd name="connsiteY40" fmla="*/ 29196 h 523875"/>
              <a:gd name="connsiteX41" fmla="*/ 372339 w 533400"/>
              <a:gd name="connsiteY41" fmla="*/ 105396 h 523875"/>
              <a:gd name="connsiteX42" fmla="*/ 343764 w 533400"/>
              <a:gd name="connsiteY42" fmla="*/ 133971 h 523875"/>
              <a:gd name="connsiteX43" fmla="*/ 191364 w 533400"/>
              <a:gd name="connsiteY43" fmla="*/ 133971 h 523875"/>
              <a:gd name="connsiteX44" fmla="*/ 162789 w 533400"/>
              <a:gd name="connsiteY44" fmla="*/ 105396 h 523875"/>
              <a:gd name="connsiteX45" fmla="*/ 162789 w 533400"/>
              <a:gd name="connsiteY45" fmla="*/ 29196 h 523875"/>
              <a:gd name="connsiteX46" fmla="*/ 191364 w 533400"/>
              <a:gd name="connsiteY46" fmla="*/ 621 h 523875"/>
              <a:gd name="connsiteX47" fmla="*/ 343764 w 533400"/>
              <a:gd name="connsiteY47" fmla="*/ 621 h 523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533400" h="523875">
                <a:moveTo>
                  <a:pt x="343764" y="276846"/>
                </a:moveTo>
                <a:cubicBezTo>
                  <a:pt x="359957" y="276846"/>
                  <a:pt x="372339" y="289229"/>
                  <a:pt x="372339" y="305421"/>
                </a:cubicBezTo>
                <a:lnTo>
                  <a:pt x="372339" y="495921"/>
                </a:lnTo>
                <a:cubicBezTo>
                  <a:pt x="372339" y="512114"/>
                  <a:pt x="359957" y="524496"/>
                  <a:pt x="343764" y="524496"/>
                </a:cubicBezTo>
                <a:lnTo>
                  <a:pt x="191364" y="524496"/>
                </a:lnTo>
                <a:cubicBezTo>
                  <a:pt x="175171" y="524496"/>
                  <a:pt x="162789" y="512114"/>
                  <a:pt x="162789" y="495921"/>
                </a:cubicBezTo>
                <a:lnTo>
                  <a:pt x="162789" y="305421"/>
                </a:lnTo>
                <a:cubicBezTo>
                  <a:pt x="162789" y="289229"/>
                  <a:pt x="175171" y="276846"/>
                  <a:pt x="191364" y="276846"/>
                </a:cubicBezTo>
                <a:lnTo>
                  <a:pt x="343764" y="276846"/>
                </a:lnTo>
                <a:close/>
                <a:moveTo>
                  <a:pt x="143739" y="114921"/>
                </a:moveTo>
                <a:cubicBezTo>
                  <a:pt x="143739" y="134924"/>
                  <a:pt x="159932" y="152069"/>
                  <a:pt x="179934" y="153021"/>
                </a:cubicBezTo>
                <a:lnTo>
                  <a:pt x="181839" y="153021"/>
                </a:lnTo>
                <a:lnTo>
                  <a:pt x="353289" y="153021"/>
                </a:lnTo>
                <a:cubicBezTo>
                  <a:pt x="373292" y="153021"/>
                  <a:pt x="390436" y="136829"/>
                  <a:pt x="391389" y="116826"/>
                </a:cubicBezTo>
                <a:lnTo>
                  <a:pt x="391389" y="114921"/>
                </a:lnTo>
                <a:lnTo>
                  <a:pt x="505689" y="114921"/>
                </a:lnTo>
                <a:cubicBezTo>
                  <a:pt x="521882" y="114921"/>
                  <a:pt x="534264" y="127304"/>
                  <a:pt x="534264" y="143496"/>
                </a:cubicBezTo>
                <a:lnTo>
                  <a:pt x="534264" y="381621"/>
                </a:lnTo>
                <a:cubicBezTo>
                  <a:pt x="534264" y="397814"/>
                  <a:pt x="521882" y="410196"/>
                  <a:pt x="505689" y="410196"/>
                </a:cubicBezTo>
                <a:lnTo>
                  <a:pt x="391389" y="410196"/>
                </a:lnTo>
                <a:lnTo>
                  <a:pt x="391389" y="295896"/>
                </a:lnTo>
                <a:cubicBezTo>
                  <a:pt x="391389" y="275894"/>
                  <a:pt x="375196" y="258749"/>
                  <a:pt x="355194" y="257796"/>
                </a:cubicBezTo>
                <a:lnTo>
                  <a:pt x="353289" y="257796"/>
                </a:lnTo>
                <a:lnTo>
                  <a:pt x="181839" y="257796"/>
                </a:lnTo>
                <a:cubicBezTo>
                  <a:pt x="161836" y="257796"/>
                  <a:pt x="144692" y="273989"/>
                  <a:pt x="143739" y="293991"/>
                </a:cubicBezTo>
                <a:lnTo>
                  <a:pt x="143739" y="295896"/>
                </a:lnTo>
                <a:lnTo>
                  <a:pt x="143739" y="410196"/>
                </a:lnTo>
                <a:lnTo>
                  <a:pt x="29439" y="410196"/>
                </a:lnTo>
                <a:cubicBezTo>
                  <a:pt x="13246" y="410196"/>
                  <a:pt x="864" y="397814"/>
                  <a:pt x="864" y="381621"/>
                </a:cubicBezTo>
                <a:lnTo>
                  <a:pt x="864" y="201599"/>
                </a:lnTo>
                <a:cubicBezTo>
                  <a:pt x="864" y="192074"/>
                  <a:pt x="4674" y="182549"/>
                  <a:pt x="11342" y="175881"/>
                </a:cubicBezTo>
                <a:lnTo>
                  <a:pt x="56109" y="127304"/>
                </a:lnTo>
                <a:cubicBezTo>
                  <a:pt x="63729" y="119684"/>
                  <a:pt x="73254" y="114921"/>
                  <a:pt x="83732" y="114921"/>
                </a:cubicBezTo>
                <a:lnTo>
                  <a:pt x="143739" y="114921"/>
                </a:lnTo>
                <a:close/>
                <a:moveTo>
                  <a:pt x="462827" y="172071"/>
                </a:moveTo>
                <a:cubicBezTo>
                  <a:pt x="455207" y="172071"/>
                  <a:pt x="448539" y="178739"/>
                  <a:pt x="448539" y="186359"/>
                </a:cubicBezTo>
                <a:cubicBezTo>
                  <a:pt x="448539" y="193979"/>
                  <a:pt x="455207" y="200646"/>
                  <a:pt x="462827" y="200646"/>
                </a:cubicBezTo>
                <a:cubicBezTo>
                  <a:pt x="470446" y="200646"/>
                  <a:pt x="477114" y="193979"/>
                  <a:pt x="477114" y="186359"/>
                </a:cubicBezTo>
                <a:cubicBezTo>
                  <a:pt x="477114" y="178739"/>
                  <a:pt x="470446" y="172071"/>
                  <a:pt x="462827" y="172071"/>
                </a:cubicBezTo>
                <a:close/>
                <a:moveTo>
                  <a:pt x="343764" y="621"/>
                </a:moveTo>
                <a:cubicBezTo>
                  <a:pt x="359957" y="621"/>
                  <a:pt x="372339" y="13004"/>
                  <a:pt x="372339" y="29196"/>
                </a:cubicBezTo>
                <a:lnTo>
                  <a:pt x="372339" y="105396"/>
                </a:lnTo>
                <a:cubicBezTo>
                  <a:pt x="372339" y="121589"/>
                  <a:pt x="359957" y="133971"/>
                  <a:pt x="343764" y="133971"/>
                </a:cubicBezTo>
                <a:lnTo>
                  <a:pt x="191364" y="133971"/>
                </a:lnTo>
                <a:cubicBezTo>
                  <a:pt x="175171" y="133971"/>
                  <a:pt x="162789" y="121589"/>
                  <a:pt x="162789" y="105396"/>
                </a:cubicBezTo>
                <a:lnTo>
                  <a:pt x="162789" y="29196"/>
                </a:lnTo>
                <a:cubicBezTo>
                  <a:pt x="162789" y="13004"/>
                  <a:pt x="175171" y="621"/>
                  <a:pt x="191364" y="621"/>
                </a:cubicBezTo>
                <a:lnTo>
                  <a:pt x="343764" y="621"/>
                </a:lnTo>
                <a:close/>
              </a:path>
            </a:pathLst>
          </a:custGeom>
          <a:solidFill>
            <a:srgbClr val="FFFFFF"/>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dirty="0"/>
          </a:p>
        </p:txBody>
      </p:sp>
      <p:sp>
        <p:nvSpPr>
          <p:cNvPr id="4" name="文本框 3">
            <a:extLst>
              <a:ext uri="{FF2B5EF4-FFF2-40B4-BE49-F238E27FC236}">
                <a16:creationId xmlns:a16="http://schemas.microsoft.com/office/drawing/2014/main" id="{7D4C7B39-D23B-3C21-08A2-0BDBD66017BA}"/>
              </a:ext>
            </a:extLst>
          </p:cNvPr>
          <p:cNvSpPr txBox="1"/>
          <p:nvPr/>
        </p:nvSpPr>
        <p:spPr>
          <a:xfrm>
            <a:off x="522777" y="5493259"/>
            <a:ext cx="6406978" cy="307777"/>
          </a:xfrm>
          <a:prstGeom prst="rect">
            <a:avLst/>
          </a:prstGeom>
          <a:noFill/>
        </p:spPr>
        <p:txBody>
          <a:bodyPr wrap="square" rtlCol="0">
            <a:spAutoFit/>
          </a:bodyPr>
          <a:lstStyle/>
          <a:p>
            <a:r>
              <a:rPr lang="en-US" altLang="zh-CN" sz="1400" dirty="0"/>
              <a:t>Figure 1:Estimated number of people aged 60 or older according to the WHO</a:t>
            </a:r>
            <a:endParaRPr lang="zh-CN" altLang="en-US" sz="1400" dirty="0"/>
          </a:p>
        </p:txBody>
      </p:sp>
      <p:pic>
        <p:nvPicPr>
          <p:cNvPr id="7" name="图片 6">
            <a:extLst>
              <a:ext uri="{FF2B5EF4-FFF2-40B4-BE49-F238E27FC236}">
                <a16:creationId xmlns:a16="http://schemas.microsoft.com/office/drawing/2014/main" id="{99915B69-C00F-CF69-368D-E5B2374B7166}"/>
              </a:ext>
            </a:extLst>
          </p:cNvPr>
          <p:cNvPicPr>
            <a:picLocks noChangeAspect="1"/>
          </p:cNvPicPr>
          <p:nvPr/>
        </p:nvPicPr>
        <p:blipFill>
          <a:blip r:embed="rId3"/>
          <a:stretch>
            <a:fillRect/>
          </a:stretch>
        </p:blipFill>
        <p:spPr>
          <a:xfrm>
            <a:off x="360209" y="1668565"/>
            <a:ext cx="6475040" cy="3464013"/>
          </a:xfrm>
          <a:prstGeom prst="rect">
            <a:avLst/>
          </a:prstGeom>
        </p:spPr>
      </p:pic>
    </p:spTree>
    <p:custDataLst>
      <p:tags r:id="rId1"/>
    </p:custDataLst>
    <p:extLst>
      <p:ext uri="{BB962C8B-B14F-4D97-AF65-F5344CB8AC3E}">
        <p14:creationId xmlns:p14="http://schemas.microsoft.com/office/powerpoint/2010/main" val="39058759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5BDADE3D-6DC7-6657-1DAA-D45F528CFE52}"/>
              </a:ext>
            </a:extLst>
          </p:cNvPr>
          <p:cNvPicPr>
            <a:picLocks noChangeAspect="1"/>
          </p:cNvPicPr>
          <p:nvPr/>
        </p:nvPicPr>
        <p:blipFill>
          <a:blip r:embed="rId2"/>
          <a:stretch>
            <a:fillRect/>
          </a:stretch>
        </p:blipFill>
        <p:spPr>
          <a:xfrm>
            <a:off x="833357" y="3239665"/>
            <a:ext cx="2724530" cy="3591426"/>
          </a:xfrm>
          <a:prstGeom prst="rect">
            <a:avLst/>
          </a:prstGeom>
        </p:spPr>
      </p:pic>
      <p:graphicFrame>
        <p:nvGraphicFramePr>
          <p:cNvPr id="11" name="图表 10">
            <a:extLst>
              <a:ext uri="{FF2B5EF4-FFF2-40B4-BE49-F238E27FC236}">
                <a16:creationId xmlns:a16="http://schemas.microsoft.com/office/drawing/2014/main" id="{1B78A1E7-FFB0-FD9A-8CFE-5B9CA6AFA979}"/>
              </a:ext>
            </a:extLst>
          </p:cNvPr>
          <p:cNvGraphicFramePr/>
          <p:nvPr>
            <p:extLst>
              <p:ext uri="{D42A27DB-BD31-4B8C-83A1-F6EECF244321}">
                <p14:modId xmlns:p14="http://schemas.microsoft.com/office/powerpoint/2010/main" val="3125687329"/>
              </p:ext>
            </p:extLst>
          </p:nvPr>
        </p:nvGraphicFramePr>
        <p:xfrm>
          <a:off x="3552798" y="3411775"/>
          <a:ext cx="4257457" cy="3247206"/>
        </p:xfrm>
        <a:graphic>
          <a:graphicData uri="http://schemas.openxmlformats.org/drawingml/2006/chart">
            <c:chart xmlns:c="http://schemas.openxmlformats.org/drawingml/2006/chart" xmlns:r="http://schemas.openxmlformats.org/officeDocument/2006/relationships" r:id="rId3"/>
          </a:graphicData>
        </a:graphic>
      </p:graphicFrame>
      <p:sp>
        <p:nvSpPr>
          <p:cNvPr id="14" name="文本占位符 5">
            <a:extLst>
              <a:ext uri="{FF2B5EF4-FFF2-40B4-BE49-F238E27FC236}">
                <a16:creationId xmlns:a16="http://schemas.microsoft.com/office/drawing/2014/main" id="{EA340BCB-FB2A-DA26-1CC8-361EAC1FAAD9}"/>
              </a:ext>
            </a:extLst>
          </p:cNvPr>
          <p:cNvSpPr txBox="1">
            <a:spLocks/>
          </p:cNvSpPr>
          <p:nvPr/>
        </p:nvSpPr>
        <p:spPr>
          <a:xfrm>
            <a:off x="4000500" y="463108"/>
            <a:ext cx="4191000" cy="535531"/>
          </a:xfrm>
          <a:prstGeom prst="rect">
            <a:avLst/>
          </a:prstGeom>
        </p:spPr>
        <p:txBody>
          <a:bodyPr vert="horz"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altLang="zh-CN" sz="3200" b="1" dirty="0">
                <a:latin typeface="+mj-lt"/>
                <a:ea typeface="+mj-ea"/>
              </a:rPr>
              <a:t>Database</a:t>
            </a:r>
            <a:endParaRPr lang="en-GB" altLang="zh-CN" sz="3200" b="1" dirty="0">
              <a:latin typeface="+mj-lt"/>
              <a:ea typeface="+mj-ea"/>
            </a:endParaRPr>
          </a:p>
        </p:txBody>
      </p:sp>
      <p:cxnSp>
        <p:nvCxnSpPr>
          <p:cNvPr id="18" name="连接符: 曲线 17">
            <a:extLst>
              <a:ext uri="{FF2B5EF4-FFF2-40B4-BE49-F238E27FC236}">
                <a16:creationId xmlns:a16="http://schemas.microsoft.com/office/drawing/2014/main" id="{55B60F5F-FD2B-CB86-7DA9-BE57DCAA7859}"/>
              </a:ext>
            </a:extLst>
          </p:cNvPr>
          <p:cNvCxnSpPr>
            <a:cxnSpLocks/>
          </p:cNvCxnSpPr>
          <p:nvPr/>
        </p:nvCxnSpPr>
        <p:spPr>
          <a:xfrm>
            <a:off x="2075934" y="3648636"/>
            <a:ext cx="2891485" cy="2307720"/>
          </a:xfrm>
          <a:prstGeom prst="curvedConnector3">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0" name="连接符: 曲线 19">
            <a:extLst>
              <a:ext uri="{FF2B5EF4-FFF2-40B4-BE49-F238E27FC236}">
                <a16:creationId xmlns:a16="http://schemas.microsoft.com/office/drawing/2014/main" id="{4694F4CD-D621-0EE6-B836-6AE4555B64FB}"/>
              </a:ext>
            </a:extLst>
          </p:cNvPr>
          <p:cNvCxnSpPr>
            <a:cxnSpLocks/>
          </p:cNvCxnSpPr>
          <p:nvPr/>
        </p:nvCxnSpPr>
        <p:spPr>
          <a:xfrm>
            <a:off x="2119184" y="3619995"/>
            <a:ext cx="3049792" cy="500983"/>
          </a:xfrm>
          <a:prstGeom prst="curvedConnector3">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22" name="连接符: 曲线 21">
            <a:extLst>
              <a:ext uri="{FF2B5EF4-FFF2-40B4-BE49-F238E27FC236}">
                <a16:creationId xmlns:a16="http://schemas.microsoft.com/office/drawing/2014/main" id="{9D10464A-B9C4-2010-668B-7E4E1925C469}"/>
              </a:ext>
            </a:extLst>
          </p:cNvPr>
          <p:cNvCxnSpPr>
            <a:cxnSpLocks/>
          </p:cNvCxnSpPr>
          <p:nvPr/>
        </p:nvCxnSpPr>
        <p:spPr>
          <a:xfrm>
            <a:off x="2075935" y="3619995"/>
            <a:ext cx="2430260" cy="1260924"/>
          </a:xfrm>
          <a:prstGeom prst="curvedConnector3">
            <a:avLst/>
          </a:prstGeom>
          <a:ln>
            <a:tailEnd type="triangle"/>
          </a:ln>
        </p:spPr>
        <p:style>
          <a:lnRef idx="3">
            <a:schemeClr val="accent4"/>
          </a:lnRef>
          <a:fillRef idx="0">
            <a:schemeClr val="accent4"/>
          </a:fillRef>
          <a:effectRef idx="2">
            <a:schemeClr val="accent4"/>
          </a:effectRef>
          <a:fontRef idx="minor">
            <a:schemeClr val="tx1"/>
          </a:fontRef>
        </p:style>
      </p:cxnSp>
      <p:pic>
        <p:nvPicPr>
          <p:cNvPr id="4" name="图片 3">
            <a:extLst>
              <a:ext uri="{FF2B5EF4-FFF2-40B4-BE49-F238E27FC236}">
                <a16:creationId xmlns:a16="http://schemas.microsoft.com/office/drawing/2014/main" id="{8118CF7C-979F-5AD0-F99B-3CFF4F54E99D}"/>
              </a:ext>
            </a:extLst>
          </p:cNvPr>
          <p:cNvPicPr>
            <a:picLocks noChangeAspect="1"/>
          </p:cNvPicPr>
          <p:nvPr/>
        </p:nvPicPr>
        <p:blipFill>
          <a:blip r:embed="rId4"/>
          <a:stretch>
            <a:fillRect/>
          </a:stretch>
        </p:blipFill>
        <p:spPr>
          <a:xfrm>
            <a:off x="833357" y="984845"/>
            <a:ext cx="5814716" cy="2201480"/>
          </a:xfrm>
          <a:prstGeom prst="rect">
            <a:avLst/>
          </a:prstGeom>
        </p:spPr>
      </p:pic>
      <p:pic>
        <p:nvPicPr>
          <p:cNvPr id="6" name="图片 5">
            <a:extLst>
              <a:ext uri="{FF2B5EF4-FFF2-40B4-BE49-F238E27FC236}">
                <a16:creationId xmlns:a16="http://schemas.microsoft.com/office/drawing/2014/main" id="{B4F6B9A6-64B8-0A7E-385D-347AC3114F94}"/>
              </a:ext>
            </a:extLst>
          </p:cNvPr>
          <p:cNvPicPr>
            <a:picLocks noChangeAspect="1"/>
          </p:cNvPicPr>
          <p:nvPr/>
        </p:nvPicPr>
        <p:blipFill>
          <a:blip r:embed="rId5"/>
          <a:stretch>
            <a:fillRect/>
          </a:stretch>
        </p:blipFill>
        <p:spPr>
          <a:xfrm>
            <a:off x="7537813" y="2320513"/>
            <a:ext cx="4320648" cy="2916196"/>
          </a:xfrm>
          <a:prstGeom prst="rect">
            <a:avLst/>
          </a:prstGeom>
        </p:spPr>
      </p:pic>
    </p:spTree>
    <p:extLst>
      <p:ext uri="{BB962C8B-B14F-4D97-AF65-F5344CB8AC3E}">
        <p14:creationId xmlns:p14="http://schemas.microsoft.com/office/powerpoint/2010/main" val="15077560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48BE7ECF-AABB-FA2A-852C-EDAD6083930E}"/>
              </a:ext>
            </a:extLst>
          </p:cNvPr>
          <p:cNvSpPr txBox="1"/>
          <p:nvPr/>
        </p:nvSpPr>
        <p:spPr>
          <a:xfrm>
            <a:off x="5428343" y="1857829"/>
            <a:ext cx="1335314" cy="1349828"/>
          </a:xfrm>
          <a:prstGeom prst="teardrop">
            <a:avLst/>
          </a:prstGeom>
          <a:solidFill>
            <a:schemeClr val="accent1">
              <a:lumMod val="40000"/>
              <a:lumOff val="60000"/>
            </a:schemeClr>
          </a:solidFill>
        </p:spPr>
        <p:txBody>
          <a:bodyPr wrap="square" rtlCol="0">
            <a:normAutofit/>
          </a:bodyPr>
          <a:lstStyle/>
          <a:p>
            <a:pPr algn="ctr"/>
            <a:r>
              <a:rPr lang="en-US" altLang="zh-CN" sz="4400" b="1" dirty="0"/>
              <a:t>03</a:t>
            </a:r>
            <a:endParaRPr lang="zh-CN" altLang="en-US" sz="4400" b="1" dirty="0"/>
          </a:p>
        </p:txBody>
      </p:sp>
      <p:sp>
        <p:nvSpPr>
          <p:cNvPr id="9" name="标题 4">
            <a:extLst>
              <a:ext uri="{FF2B5EF4-FFF2-40B4-BE49-F238E27FC236}">
                <a16:creationId xmlns:a16="http://schemas.microsoft.com/office/drawing/2014/main" id="{16319A88-E329-1AE9-F1E0-D9599619B2B2}"/>
              </a:ext>
            </a:extLst>
          </p:cNvPr>
          <p:cNvSpPr txBox="1">
            <a:spLocks/>
          </p:cNvSpPr>
          <p:nvPr/>
        </p:nvSpPr>
        <p:spPr>
          <a:xfrm>
            <a:off x="3172361" y="3305628"/>
            <a:ext cx="6319982" cy="951057"/>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lang="zh-CN" altLang="en-US" sz="3200" b="1" kern="1200">
                <a:solidFill>
                  <a:schemeClr val="tx1"/>
                </a:solidFill>
                <a:latin typeface="+mj-lt"/>
                <a:ea typeface="+mj-ea"/>
                <a:cs typeface="+mj-cs"/>
              </a:defRPr>
            </a:lvl1pPr>
          </a:lstStyle>
          <a:p>
            <a:r>
              <a:rPr lang="en-US" altLang="zh-CN" sz="3600" dirty="0"/>
              <a:t>Problem and Result </a:t>
            </a:r>
            <a:endParaRPr lang="en-US" sz="3600" dirty="0"/>
          </a:p>
        </p:txBody>
      </p:sp>
    </p:spTree>
    <p:custDataLst>
      <p:tags r:id="rId1"/>
    </p:custDataLst>
    <p:extLst>
      <p:ext uri="{BB962C8B-B14F-4D97-AF65-F5344CB8AC3E}">
        <p14:creationId xmlns:p14="http://schemas.microsoft.com/office/powerpoint/2010/main" val="10695219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梯形 1">
            <a:extLst>
              <a:ext uri="{FF2B5EF4-FFF2-40B4-BE49-F238E27FC236}">
                <a16:creationId xmlns:a16="http://schemas.microsoft.com/office/drawing/2014/main" id="{1C6EE479-4D2A-1A15-41B4-C3F9A952825C}"/>
              </a:ext>
              <a:ext uri="{C183D7F6-B498-43B3-948B-1728B52AA6E4}">
                <adec:decorative xmlns:adec="http://schemas.microsoft.com/office/drawing/2017/decorative" val="1"/>
              </a:ext>
            </a:extLst>
          </p:cNvPr>
          <p:cNvSpPr/>
          <p:nvPr/>
        </p:nvSpPr>
        <p:spPr>
          <a:xfrm rot="5400000">
            <a:off x="-902783" y="2429342"/>
            <a:ext cx="4873172" cy="2044685"/>
          </a:xfrm>
          <a:prstGeom prst="trapezoid">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dirty="0">
              <a:latin typeface="Microsoft YaHei UI" panose="020B0503020204020204" pitchFamily="34" charset="-122"/>
              <a:ea typeface="Microsoft YaHei UI" panose="020B0503020204020204" pitchFamily="34" charset="-122"/>
            </a:endParaRPr>
          </a:p>
        </p:txBody>
      </p:sp>
      <p:sp>
        <p:nvSpPr>
          <p:cNvPr id="3" name="梯形 2">
            <a:extLst>
              <a:ext uri="{FF2B5EF4-FFF2-40B4-BE49-F238E27FC236}">
                <a16:creationId xmlns:a16="http://schemas.microsoft.com/office/drawing/2014/main" id="{47E775D4-F8D6-7DE8-870F-A372CC62CB43}"/>
              </a:ext>
              <a:ext uri="{C183D7F6-B498-43B3-948B-1728B52AA6E4}">
                <adec:decorative xmlns:adec="http://schemas.microsoft.com/office/drawing/2017/decorative" val="1"/>
              </a:ext>
            </a:extLst>
          </p:cNvPr>
          <p:cNvSpPr/>
          <p:nvPr/>
        </p:nvSpPr>
        <p:spPr>
          <a:xfrm rot="5400000">
            <a:off x="5080319" y="2523112"/>
            <a:ext cx="4873173" cy="2044685"/>
          </a:xfrm>
          <a:prstGeom prst="trapezoid">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dirty="0">
              <a:latin typeface="Microsoft YaHei UI" panose="020B0503020204020204" pitchFamily="34" charset="-122"/>
              <a:ea typeface="Microsoft YaHei UI" panose="020B0503020204020204" pitchFamily="34" charset="-122"/>
            </a:endParaRPr>
          </a:p>
        </p:txBody>
      </p:sp>
      <p:sp>
        <p:nvSpPr>
          <p:cNvPr id="4" name="长方形 3">
            <a:extLst>
              <a:ext uri="{FF2B5EF4-FFF2-40B4-BE49-F238E27FC236}">
                <a16:creationId xmlns:a16="http://schemas.microsoft.com/office/drawing/2014/main" id="{25C0AE17-7A3C-F715-2CAB-002E2A343E9A}"/>
              </a:ext>
            </a:extLst>
          </p:cNvPr>
          <p:cNvSpPr/>
          <p:nvPr/>
        </p:nvSpPr>
        <p:spPr>
          <a:xfrm>
            <a:off x="848004" y="2237245"/>
            <a:ext cx="1371600" cy="492443"/>
          </a:xfrm>
          <a:prstGeom prst="rect">
            <a:avLst/>
          </a:prstGeom>
        </p:spPr>
        <p:txBody>
          <a:bodyPr wrap="square" lIns="0" tIns="0" rIns="0" bIns="0" rtlCol="0">
            <a:spAutoFit/>
          </a:bodyPr>
          <a:lstStyle/>
          <a:p>
            <a:pPr algn="ctr"/>
            <a:r>
              <a:rPr lang="en-US" altLang="zh-CN" sz="1600" b="1" dirty="0">
                <a:solidFill>
                  <a:schemeClr val="bg1"/>
                </a:solidFill>
                <a:latin typeface="Microsoft YaHei UI" panose="020B0503020204020204" pitchFamily="34" charset="-122"/>
                <a:ea typeface="Microsoft YaHei UI" panose="020B0503020204020204" pitchFamily="34" charset="-122"/>
              </a:rPr>
              <a:t>Imbalanced Dataset</a:t>
            </a:r>
            <a:endParaRPr lang="zh-CN" altLang="en-US" sz="1600" b="1" dirty="0">
              <a:solidFill>
                <a:schemeClr val="bg1"/>
              </a:solidFill>
              <a:latin typeface="Microsoft YaHei UI" panose="020B0503020204020204" pitchFamily="34" charset="-122"/>
              <a:ea typeface="Microsoft YaHei UI" panose="020B0503020204020204" pitchFamily="34" charset="-122"/>
            </a:endParaRPr>
          </a:p>
        </p:txBody>
      </p:sp>
      <p:sp>
        <p:nvSpPr>
          <p:cNvPr id="5" name="长方形 46">
            <a:extLst>
              <a:ext uri="{FF2B5EF4-FFF2-40B4-BE49-F238E27FC236}">
                <a16:creationId xmlns:a16="http://schemas.microsoft.com/office/drawing/2014/main" id="{D53B2F86-16D9-4E4A-3C2B-CF4988132F8C}"/>
              </a:ext>
            </a:extLst>
          </p:cNvPr>
          <p:cNvSpPr/>
          <p:nvPr/>
        </p:nvSpPr>
        <p:spPr>
          <a:xfrm>
            <a:off x="6735994" y="2389601"/>
            <a:ext cx="1561821" cy="492443"/>
          </a:xfrm>
          <a:prstGeom prst="rect">
            <a:avLst/>
          </a:prstGeom>
        </p:spPr>
        <p:txBody>
          <a:bodyPr wrap="square" lIns="0" tIns="0" rIns="0" bIns="0" rtlCol="0">
            <a:spAutoFit/>
          </a:bodyPr>
          <a:lstStyle/>
          <a:p>
            <a:pPr algn="ctr"/>
            <a:r>
              <a:rPr lang="en-US" altLang="zh-CN" sz="1600" b="1" dirty="0">
                <a:solidFill>
                  <a:schemeClr val="bg1"/>
                </a:solidFill>
                <a:latin typeface="Microsoft YaHei UI" panose="020B0503020204020204" pitchFamily="34" charset="-122"/>
                <a:ea typeface="Microsoft YaHei UI" panose="020B0503020204020204" pitchFamily="34" charset="-122"/>
              </a:rPr>
              <a:t>Data Augmentation</a:t>
            </a:r>
            <a:endParaRPr lang="zh-CN" altLang="en-US" sz="1600" b="1" dirty="0">
              <a:solidFill>
                <a:schemeClr val="bg1"/>
              </a:solidFill>
              <a:latin typeface="Microsoft YaHei UI" panose="020B0503020204020204" pitchFamily="34" charset="-122"/>
              <a:ea typeface="Microsoft YaHei UI" panose="020B0503020204020204" pitchFamily="34" charset="-122"/>
            </a:endParaRPr>
          </a:p>
        </p:txBody>
      </p:sp>
      <p:sp>
        <p:nvSpPr>
          <p:cNvPr id="7" name="长方形 50">
            <a:extLst>
              <a:ext uri="{FF2B5EF4-FFF2-40B4-BE49-F238E27FC236}">
                <a16:creationId xmlns:a16="http://schemas.microsoft.com/office/drawing/2014/main" id="{5749B8D6-CD44-274A-AD76-6370361837A0}"/>
              </a:ext>
            </a:extLst>
          </p:cNvPr>
          <p:cNvSpPr/>
          <p:nvPr/>
        </p:nvSpPr>
        <p:spPr>
          <a:xfrm>
            <a:off x="657783" y="2893454"/>
            <a:ext cx="1752042" cy="1931491"/>
          </a:xfrm>
          <a:prstGeom prst="rect">
            <a:avLst/>
          </a:prstGeom>
        </p:spPr>
        <p:txBody>
          <a:bodyPr wrap="square" lIns="0" tIns="0" rIns="0" bIns="0" rtlCol="0" anchor="t">
            <a:spAutoFit/>
          </a:bodyPr>
          <a:lstStyle/>
          <a:p>
            <a:pPr algn="ctr">
              <a:lnSpc>
                <a:spcPts val="1900"/>
              </a:lnSpc>
            </a:pPr>
            <a:r>
              <a:rPr lang="en-US" altLang="zh-CN" sz="1400" dirty="0">
                <a:solidFill>
                  <a:schemeClr val="bg1"/>
                </a:solidFill>
                <a:latin typeface="Microsoft YaHei UI" panose="020B0503020204020204" pitchFamily="34" charset="-122"/>
                <a:ea typeface="Microsoft YaHei UI" panose="020B0503020204020204" pitchFamily="34" charset="-122"/>
                <a:cs typeface="Segoe UI" panose="020B0502040204020203" pitchFamily="34" charset="0"/>
              </a:rPr>
              <a:t>The dataset is highly imbalanced: The data in label Non Demented (78%) vastly outweighs data in label Moderate Dementia (0.5%). </a:t>
            </a:r>
          </a:p>
        </p:txBody>
      </p:sp>
      <p:sp>
        <p:nvSpPr>
          <p:cNvPr id="8" name="长方形 51">
            <a:extLst>
              <a:ext uri="{FF2B5EF4-FFF2-40B4-BE49-F238E27FC236}">
                <a16:creationId xmlns:a16="http://schemas.microsoft.com/office/drawing/2014/main" id="{6B6C0786-CCB4-A75F-ABE0-9850B230FDB2}"/>
              </a:ext>
            </a:extLst>
          </p:cNvPr>
          <p:cNvSpPr/>
          <p:nvPr/>
        </p:nvSpPr>
        <p:spPr>
          <a:xfrm>
            <a:off x="6640884" y="3070038"/>
            <a:ext cx="1752042" cy="2418804"/>
          </a:xfrm>
          <a:prstGeom prst="rect">
            <a:avLst/>
          </a:prstGeom>
        </p:spPr>
        <p:txBody>
          <a:bodyPr wrap="square" lIns="0" tIns="0" rIns="0" bIns="0" rtlCol="0" anchor="t">
            <a:spAutoFit/>
          </a:bodyPr>
          <a:lstStyle/>
          <a:p>
            <a:pPr algn="ctr">
              <a:lnSpc>
                <a:spcPts val="1900"/>
              </a:lnSpc>
            </a:pPr>
            <a:r>
              <a:rPr lang="en-US" altLang="zh-CN" sz="1400" dirty="0">
                <a:solidFill>
                  <a:schemeClr val="bg1"/>
                </a:solidFill>
                <a:latin typeface="Microsoft YaHei UI" panose="020B0503020204020204" pitchFamily="34" charset="-122"/>
                <a:ea typeface="Microsoft YaHei UI" panose="020B0503020204020204" pitchFamily="34" charset="-122"/>
                <a:cs typeface="Segoe UI" panose="020B0502040204020203" pitchFamily="34" charset="0"/>
              </a:rPr>
              <a:t>Strategies include oversampling minority classes, Conduct extraction training on some data of each label and class-weighted loss to address bias toward majority groups.</a:t>
            </a:r>
          </a:p>
        </p:txBody>
      </p:sp>
      <p:sp>
        <p:nvSpPr>
          <p:cNvPr id="9" name="任意多边形(F) 4197" descr="购物车图标。">
            <a:extLst>
              <a:ext uri="{FF2B5EF4-FFF2-40B4-BE49-F238E27FC236}">
                <a16:creationId xmlns:a16="http://schemas.microsoft.com/office/drawing/2014/main" id="{8BC22870-E2C6-46C5-5DDD-3CD3828E7D28}"/>
              </a:ext>
            </a:extLst>
          </p:cNvPr>
          <p:cNvSpPr>
            <a:spLocks noEditPoints="1"/>
          </p:cNvSpPr>
          <p:nvPr/>
        </p:nvSpPr>
        <p:spPr bwMode="auto">
          <a:xfrm>
            <a:off x="1343637" y="1663706"/>
            <a:ext cx="380334" cy="348640"/>
          </a:xfrm>
          <a:custGeom>
            <a:avLst/>
            <a:gdLst>
              <a:gd name="T0" fmla="*/ 540 w 901"/>
              <a:gd name="T1" fmla="*/ 161 h 826"/>
              <a:gd name="T2" fmla="*/ 360 w 901"/>
              <a:gd name="T3" fmla="*/ 255 h 826"/>
              <a:gd name="T4" fmla="*/ 360 w 901"/>
              <a:gd name="T5" fmla="*/ 255 h 826"/>
              <a:gd name="T6" fmla="*/ 201 w 901"/>
              <a:gd name="T7" fmla="*/ 255 h 826"/>
              <a:gd name="T8" fmla="*/ 749 w 901"/>
              <a:gd name="T9" fmla="*/ 46 h 826"/>
              <a:gd name="T10" fmla="*/ 692 w 901"/>
              <a:gd name="T11" fmla="*/ 248 h 826"/>
              <a:gd name="T12" fmla="*/ 568 w 901"/>
              <a:gd name="T13" fmla="*/ 103 h 826"/>
              <a:gd name="T14" fmla="*/ 556 w 901"/>
              <a:gd name="T15" fmla="*/ 104 h 826"/>
              <a:gd name="T16" fmla="*/ 341 w 901"/>
              <a:gd name="T17" fmla="*/ 135 h 826"/>
              <a:gd name="T18" fmla="*/ 333 w 901"/>
              <a:gd name="T19" fmla="*/ 141 h 826"/>
              <a:gd name="T20" fmla="*/ 330 w 901"/>
              <a:gd name="T21" fmla="*/ 255 h 826"/>
              <a:gd name="T22" fmla="*/ 120 w 901"/>
              <a:gd name="T23" fmla="*/ 4 h 826"/>
              <a:gd name="T24" fmla="*/ 109 w 901"/>
              <a:gd name="T25" fmla="*/ 0 h 826"/>
              <a:gd name="T26" fmla="*/ 5 w 901"/>
              <a:gd name="T27" fmla="*/ 48 h 826"/>
              <a:gd name="T28" fmla="*/ 0 w 901"/>
              <a:gd name="T29" fmla="*/ 58 h 826"/>
              <a:gd name="T30" fmla="*/ 82 w 901"/>
              <a:gd name="T31" fmla="*/ 255 h 826"/>
              <a:gd name="T32" fmla="*/ 5 w 901"/>
              <a:gd name="T33" fmla="*/ 259 h 826"/>
              <a:gd name="T34" fmla="*/ 0 w 901"/>
              <a:gd name="T35" fmla="*/ 271 h 826"/>
              <a:gd name="T36" fmla="*/ 120 w 901"/>
              <a:gd name="T37" fmla="*/ 643 h 826"/>
              <a:gd name="T38" fmla="*/ 589 w 901"/>
              <a:gd name="T39" fmla="*/ 676 h 826"/>
              <a:gd name="T40" fmla="*/ 157 w 901"/>
              <a:gd name="T41" fmla="*/ 679 h 826"/>
              <a:gd name="T42" fmla="*/ 131 w 901"/>
              <a:gd name="T43" fmla="*/ 693 h 826"/>
              <a:gd name="T44" fmla="*/ 113 w 901"/>
              <a:gd name="T45" fmla="*/ 716 h 826"/>
              <a:gd name="T46" fmla="*/ 105 w 901"/>
              <a:gd name="T47" fmla="*/ 744 h 826"/>
              <a:gd name="T48" fmla="*/ 108 w 901"/>
              <a:gd name="T49" fmla="*/ 774 h 826"/>
              <a:gd name="T50" fmla="*/ 122 w 901"/>
              <a:gd name="T51" fmla="*/ 798 h 826"/>
              <a:gd name="T52" fmla="*/ 144 w 901"/>
              <a:gd name="T53" fmla="*/ 818 h 826"/>
              <a:gd name="T54" fmla="*/ 172 w 901"/>
              <a:gd name="T55" fmla="*/ 826 h 826"/>
              <a:gd name="T56" fmla="*/ 202 w 901"/>
              <a:gd name="T57" fmla="*/ 823 h 826"/>
              <a:gd name="T58" fmla="*/ 228 w 901"/>
              <a:gd name="T59" fmla="*/ 809 h 826"/>
              <a:gd name="T60" fmla="*/ 246 w 901"/>
              <a:gd name="T61" fmla="*/ 787 h 826"/>
              <a:gd name="T62" fmla="*/ 255 w 901"/>
              <a:gd name="T63" fmla="*/ 759 h 826"/>
              <a:gd name="T64" fmla="*/ 246 w 901"/>
              <a:gd name="T65" fmla="*/ 716 h 826"/>
              <a:gd name="T66" fmla="*/ 514 w 901"/>
              <a:gd name="T67" fmla="*/ 727 h 826"/>
              <a:gd name="T68" fmla="*/ 512 w 901"/>
              <a:gd name="T69" fmla="*/ 766 h 826"/>
              <a:gd name="T70" fmla="*/ 523 w 901"/>
              <a:gd name="T71" fmla="*/ 793 h 826"/>
              <a:gd name="T72" fmla="*/ 543 w 901"/>
              <a:gd name="T73" fmla="*/ 813 h 826"/>
              <a:gd name="T74" fmla="*/ 570 w 901"/>
              <a:gd name="T75" fmla="*/ 825 h 826"/>
              <a:gd name="T76" fmla="*/ 601 w 901"/>
              <a:gd name="T77" fmla="*/ 825 h 826"/>
              <a:gd name="T78" fmla="*/ 628 w 901"/>
              <a:gd name="T79" fmla="*/ 813 h 826"/>
              <a:gd name="T80" fmla="*/ 648 w 901"/>
              <a:gd name="T81" fmla="*/ 793 h 826"/>
              <a:gd name="T82" fmla="*/ 659 w 901"/>
              <a:gd name="T83" fmla="*/ 766 h 826"/>
              <a:gd name="T84" fmla="*/ 658 w 901"/>
              <a:gd name="T85" fmla="*/ 730 h 826"/>
              <a:gd name="T86" fmla="*/ 635 w 901"/>
              <a:gd name="T87" fmla="*/ 695 h 826"/>
              <a:gd name="T88" fmla="*/ 630 w 901"/>
              <a:gd name="T89" fmla="*/ 635 h 826"/>
              <a:gd name="T90" fmla="*/ 886 w 901"/>
              <a:gd name="T91" fmla="*/ 75 h 826"/>
              <a:gd name="T92" fmla="*/ 897 w 901"/>
              <a:gd name="T93" fmla="*/ 70 h 826"/>
              <a:gd name="T94" fmla="*/ 901 w 901"/>
              <a:gd name="T95" fmla="*/ 60 h 826"/>
              <a:gd name="T96" fmla="*/ 897 w 901"/>
              <a:gd name="T97" fmla="*/ 49 h 826"/>
              <a:gd name="T98" fmla="*/ 886 w 901"/>
              <a:gd name="T99" fmla="*/ 45 h 8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01" h="826">
                <a:moveTo>
                  <a:pt x="442" y="255"/>
                </a:moveTo>
                <a:lnTo>
                  <a:pt x="540" y="161"/>
                </a:lnTo>
                <a:lnTo>
                  <a:pt x="540" y="161"/>
                </a:lnTo>
                <a:lnTo>
                  <a:pt x="540" y="161"/>
                </a:lnTo>
                <a:lnTo>
                  <a:pt x="562" y="139"/>
                </a:lnTo>
                <a:lnTo>
                  <a:pt x="659" y="255"/>
                </a:lnTo>
                <a:lnTo>
                  <a:pt x="442" y="255"/>
                </a:lnTo>
                <a:close/>
                <a:moveTo>
                  <a:pt x="360" y="255"/>
                </a:moveTo>
                <a:lnTo>
                  <a:pt x="360" y="165"/>
                </a:lnTo>
                <a:lnTo>
                  <a:pt x="493" y="165"/>
                </a:lnTo>
                <a:lnTo>
                  <a:pt x="399" y="255"/>
                </a:lnTo>
                <a:lnTo>
                  <a:pt x="360" y="255"/>
                </a:lnTo>
                <a:close/>
                <a:moveTo>
                  <a:pt x="114" y="255"/>
                </a:moveTo>
                <a:lnTo>
                  <a:pt x="34" y="67"/>
                </a:lnTo>
                <a:lnTo>
                  <a:pt x="101" y="35"/>
                </a:lnTo>
                <a:lnTo>
                  <a:pt x="201" y="255"/>
                </a:lnTo>
                <a:lnTo>
                  <a:pt x="114" y="255"/>
                </a:lnTo>
                <a:close/>
                <a:moveTo>
                  <a:pt x="886" y="45"/>
                </a:moveTo>
                <a:lnTo>
                  <a:pt x="753" y="45"/>
                </a:lnTo>
                <a:lnTo>
                  <a:pt x="749" y="46"/>
                </a:lnTo>
                <a:lnTo>
                  <a:pt x="745" y="48"/>
                </a:lnTo>
                <a:lnTo>
                  <a:pt x="740" y="51"/>
                </a:lnTo>
                <a:lnTo>
                  <a:pt x="739" y="57"/>
                </a:lnTo>
                <a:lnTo>
                  <a:pt x="692" y="248"/>
                </a:lnTo>
                <a:lnTo>
                  <a:pt x="575" y="107"/>
                </a:lnTo>
                <a:lnTo>
                  <a:pt x="573" y="105"/>
                </a:lnTo>
                <a:lnTo>
                  <a:pt x="571" y="104"/>
                </a:lnTo>
                <a:lnTo>
                  <a:pt x="568" y="103"/>
                </a:lnTo>
                <a:lnTo>
                  <a:pt x="564" y="102"/>
                </a:lnTo>
                <a:lnTo>
                  <a:pt x="561" y="102"/>
                </a:lnTo>
                <a:lnTo>
                  <a:pt x="559" y="103"/>
                </a:lnTo>
                <a:lnTo>
                  <a:pt x="556" y="104"/>
                </a:lnTo>
                <a:lnTo>
                  <a:pt x="554" y="106"/>
                </a:lnTo>
                <a:lnTo>
                  <a:pt x="524" y="135"/>
                </a:lnTo>
                <a:lnTo>
                  <a:pt x="345" y="135"/>
                </a:lnTo>
                <a:lnTo>
                  <a:pt x="341" y="135"/>
                </a:lnTo>
                <a:lnTo>
                  <a:pt x="339" y="136"/>
                </a:lnTo>
                <a:lnTo>
                  <a:pt x="336" y="138"/>
                </a:lnTo>
                <a:lnTo>
                  <a:pt x="334" y="139"/>
                </a:lnTo>
                <a:lnTo>
                  <a:pt x="333" y="141"/>
                </a:lnTo>
                <a:lnTo>
                  <a:pt x="331" y="144"/>
                </a:lnTo>
                <a:lnTo>
                  <a:pt x="331" y="147"/>
                </a:lnTo>
                <a:lnTo>
                  <a:pt x="330" y="150"/>
                </a:lnTo>
                <a:lnTo>
                  <a:pt x="330" y="255"/>
                </a:lnTo>
                <a:lnTo>
                  <a:pt x="234" y="255"/>
                </a:lnTo>
                <a:lnTo>
                  <a:pt x="123" y="8"/>
                </a:lnTo>
                <a:lnTo>
                  <a:pt x="122" y="6"/>
                </a:lnTo>
                <a:lnTo>
                  <a:pt x="120" y="4"/>
                </a:lnTo>
                <a:lnTo>
                  <a:pt x="117" y="2"/>
                </a:lnTo>
                <a:lnTo>
                  <a:pt x="114" y="1"/>
                </a:lnTo>
                <a:lnTo>
                  <a:pt x="111" y="0"/>
                </a:lnTo>
                <a:lnTo>
                  <a:pt x="109" y="0"/>
                </a:lnTo>
                <a:lnTo>
                  <a:pt x="106" y="0"/>
                </a:lnTo>
                <a:lnTo>
                  <a:pt x="102" y="1"/>
                </a:lnTo>
                <a:lnTo>
                  <a:pt x="8" y="46"/>
                </a:lnTo>
                <a:lnTo>
                  <a:pt x="5" y="48"/>
                </a:lnTo>
                <a:lnTo>
                  <a:pt x="3" y="50"/>
                </a:lnTo>
                <a:lnTo>
                  <a:pt x="2" y="52"/>
                </a:lnTo>
                <a:lnTo>
                  <a:pt x="1" y="54"/>
                </a:lnTo>
                <a:lnTo>
                  <a:pt x="0" y="58"/>
                </a:lnTo>
                <a:lnTo>
                  <a:pt x="0" y="60"/>
                </a:lnTo>
                <a:lnTo>
                  <a:pt x="0" y="63"/>
                </a:lnTo>
                <a:lnTo>
                  <a:pt x="1" y="66"/>
                </a:lnTo>
                <a:lnTo>
                  <a:pt x="82" y="255"/>
                </a:lnTo>
                <a:lnTo>
                  <a:pt x="15" y="255"/>
                </a:lnTo>
                <a:lnTo>
                  <a:pt x="11" y="256"/>
                </a:lnTo>
                <a:lnTo>
                  <a:pt x="7" y="257"/>
                </a:lnTo>
                <a:lnTo>
                  <a:pt x="5" y="259"/>
                </a:lnTo>
                <a:lnTo>
                  <a:pt x="2" y="261"/>
                </a:lnTo>
                <a:lnTo>
                  <a:pt x="1" y="265"/>
                </a:lnTo>
                <a:lnTo>
                  <a:pt x="0" y="268"/>
                </a:lnTo>
                <a:lnTo>
                  <a:pt x="0" y="271"/>
                </a:lnTo>
                <a:lnTo>
                  <a:pt x="1" y="275"/>
                </a:lnTo>
                <a:lnTo>
                  <a:pt x="114" y="635"/>
                </a:lnTo>
                <a:lnTo>
                  <a:pt x="116" y="640"/>
                </a:lnTo>
                <a:lnTo>
                  <a:pt x="120" y="643"/>
                </a:lnTo>
                <a:lnTo>
                  <a:pt x="123" y="645"/>
                </a:lnTo>
                <a:lnTo>
                  <a:pt x="128" y="646"/>
                </a:lnTo>
                <a:lnTo>
                  <a:pt x="596" y="646"/>
                </a:lnTo>
                <a:lnTo>
                  <a:pt x="589" y="676"/>
                </a:lnTo>
                <a:lnTo>
                  <a:pt x="180" y="676"/>
                </a:lnTo>
                <a:lnTo>
                  <a:pt x="172" y="676"/>
                </a:lnTo>
                <a:lnTo>
                  <a:pt x="165" y="677"/>
                </a:lnTo>
                <a:lnTo>
                  <a:pt x="157" y="679"/>
                </a:lnTo>
                <a:lnTo>
                  <a:pt x="151" y="682"/>
                </a:lnTo>
                <a:lnTo>
                  <a:pt x="144" y="685"/>
                </a:lnTo>
                <a:lnTo>
                  <a:pt x="138" y="689"/>
                </a:lnTo>
                <a:lnTo>
                  <a:pt x="131" y="693"/>
                </a:lnTo>
                <a:lnTo>
                  <a:pt x="127" y="698"/>
                </a:lnTo>
                <a:lnTo>
                  <a:pt x="122" y="703"/>
                </a:lnTo>
                <a:lnTo>
                  <a:pt x="117" y="709"/>
                </a:lnTo>
                <a:lnTo>
                  <a:pt x="113" y="716"/>
                </a:lnTo>
                <a:lnTo>
                  <a:pt x="110" y="722"/>
                </a:lnTo>
                <a:lnTo>
                  <a:pt x="108" y="729"/>
                </a:lnTo>
                <a:lnTo>
                  <a:pt x="106" y="736"/>
                </a:lnTo>
                <a:lnTo>
                  <a:pt x="105" y="744"/>
                </a:lnTo>
                <a:lnTo>
                  <a:pt x="105" y="751"/>
                </a:lnTo>
                <a:lnTo>
                  <a:pt x="105" y="759"/>
                </a:lnTo>
                <a:lnTo>
                  <a:pt x="106" y="766"/>
                </a:lnTo>
                <a:lnTo>
                  <a:pt x="108" y="774"/>
                </a:lnTo>
                <a:lnTo>
                  <a:pt x="110" y="780"/>
                </a:lnTo>
                <a:lnTo>
                  <a:pt x="113" y="787"/>
                </a:lnTo>
                <a:lnTo>
                  <a:pt x="117" y="793"/>
                </a:lnTo>
                <a:lnTo>
                  <a:pt x="122" y="798"/>
                </a:lnTo>
                <a:lnTo>
                  <a:pt x="127" y="804"/>
                </a:lnTo>
                <a:lnTo>
                  <a:pt x="131" y="809"/>
                </a:lnTo>
                <a:lnTo>
                  <a:pt x="138" y="813"/>
                </a:lnTo>
                <a:lnTo>
                  <a:pt x="144" y="818"/>
                </a:lnTo>
                <a:lnTo>
                  <a:pt x="151" y="821"/>
                </a:lnTo>
                <a:lnTo>
                  <a:pt x="157" y="823"/>
                </a:lnTo>
                <a:lnTo>
                  <a:pt x="165" y="825"/>
                </a:lnTo>
                <a:lnTo>
                  <a:pt x="172" y="826"/>
                </a:lnTo>
                <a:lnTo>
                  <a:pt x="180" y="826"/>
                </a:lnTo>
                <a:lnTo>
                  <a:pt x="187" y="826"/>
                </a:lnTo>
                <a:lnTo>
                  <a:pt x="195" y="825"/>
                </a:lnTo>
                <a:lnTo>
                  <a:pt x="202" y="823"/>
                </a:lnTo>
                <a:lnTo>
                  <a:pt x="209" y="821"/>
                </a:lnTo>
                <a:lnTo>
                  <a:pt x="215" y="818"/>
                </a:lnTo>
                <a:lnTo>
                  <a:pt x="221" y="813"/>
                </a:lnTo>
                <a:lnTo>
                  <a:pt x="228" y="809"/>
                </a:lnTo>
                <a:lnTo>
                  <a:pt x="233" y="804"/>
                </a:lnTo>
                <a:lnTo>
                  <a:pt x="238" y="798"/>
                </a:lnTo>
                <a:lnTo>
                  <a:pt x="242" y="793"/>
                </a:lnTo>
                <a:lnTo>
                  <a:pt x="246" y="787"/>
                </a:lnTo>
                <a:lnTo>
                  <a:pt x="249" y="780"/>
                </a:lnTo>
                <a:lnTo>
                  <a:pt x="251" y="774"/>
                </a:lnTo>
                <a:lnTo>
                  <a:pt x="254" y="766"/>
                </a:lnTo>
                <a:lnTo>
                  <a:pt x="255" y="759"/>
                </a:lnTo>
                <a:lnTo>
                  <a:pt x="255" y="751"/>
                </a:lnTo>
                <a:lnTo>
                  <a:pt x="254" y="738"/>
                </a:lnTo>
                <a:lnTo>
                  <a:pt x="250" y="727"/>
                </a:lnTo>
                <a:lnTo>
                  <a:pt x="246" y="716"/>
                </a:lnTo>
                <a:lnTo>
                  <a:pt x="240" y="706"/>
                </a:lnTo>
                <a:lnTo>
                  <a:pt x="526" y="706"/>
                </a:lnTo>
                <a:lnTo>
                  <a:pt x="519" y="716"/>
                </a:lnTo>
                <a:lnTo>
                  <a:pt x="514" y="727"/>
                </a:lnTo>
                <a:lnTo>
                  <a:pt x="511" y="738"/>
                </a:lnTo>
                <a:lnTo>
                  <a:pt x="510" y="751"/>
                </a:lnTo>
                <a:lnTo>
                  <a:pt x="511" y="759"/>
                </a:lnTo>
                <a:lnTo>
                  <a:pt x="512" y="766"/>
                </a:lnTo>
                <a:lnTo>
                  <a:pt x="514" y="774"/>
                </a:lnTo>
                <a:lnTo>
                  <a:pt x="516" y="780"/>
                </a:lnTo>
                <a:lnTo>
                  <a:pt x="519" y="787"/>
                </a:lnTo>
                <a:lnTo>
                  <a:pt x="523" y="793"/>
                </a:lnTo>
                <a:lnTo>
                  <a:pt x="528" y="798"/>
                </a:lnTo>
                <a:lnTo>
                  <a:pt x="532" y="804"/>
                </a:lnTo>
                <a:lnTo>
                  <a:pt x="538" y="809"/>
                </a:lnTo>
                <a:lnTo>
                  <a:pt x="543" y="813"/>
                </a:lnTo>
                <a:lnTo>
                  <a:pt x="549" y="818"/>
                </a:lnTo>
                <a:lnTo>
                  <a:pt x="556" y="821"/>
                </a:lnTo>
                <a:lnTo>
                  <a:pt x="563" y="823"/>
                </a:lnTo>
                <a:lnTo>
                  <a:pt x="570" y="825"/>
                </a:lnTo>
                <a:lnTo>
                  <a:pt x="577" y="826"/>
                </a:lnTo>
                <a:lnTo>
                  <a:pt x="586" y="826"/>
                </a:lnTo>
                <a:lnTo>
                  <a:pt x="593" y="826"/>
                </a:lnTo>
                <a:lnTo>
                  <a:pt x="601" y="825"/>
                </a:lnTo>
                <a:lnTo>
                  <a:pt x="607" y="823"/>
                </a:lnTo>
                <a:lnTo>
                  <a:pt x="615" y="821"/>
                </a:lnTo>
                <a:lnTo>
                  <a:pt x="621" y="818"/>
                </a:lnTo>
                <a:lnTo>
                  <a:pt x="628" y="813"/>
                </a:lnTo>
                <a:lnTo>
                  <a:pt x="633" y="809"/>
                </a:lnTo>
                <a:lnTo>
                  <a:pt x="638" y="804"/>
                </a:lnTo>
                <a:lnTo>
                  <a:pt x="644" y="798"/>
                </a:lnTo>
                <a:lnTo>
                  <a:pt x="648" y="793"/>
                </a:lnTo>
                <a:lnTo>
                  <a:pt x="651" y="787"/>
                </a:lnTo>
                <a:lnTo>
                  <a:pt x="654" y="780"/>
                </a:lnTo>
                <a:lnTo>
                  <a:pt x="658" y="774"/>
                </a:lnTo>
                <a:lnTo>
                  <a:pt x="659" y="766"/>
                </a:lnTo>
                <a:lnTo>
                  <a:pt x="660" y="759"/>
                </a:lnTo>
                <a:lnTo>
                  <a:pt x="661" y="751"/>
                </a:lnTo>
                <a:lnTo>
                  <a:pt x="660" y="740"/>
                </a:lnTo>
                <a:lnTo>
                  <a:pt x="658" y="730"/>
                </a:lnTo>
                <a:lnTo>
                  <a:pt x="653" y="720"/>
                </a:lnTo>
                <a:lnTo>
                  <a:pt x="649" y="710"/>
                </a:lnTo>
                <a:lnTo>
                  <a:pt x="643" y="702"/>
                </a:lnTo>
                <a:lnTo>
                  <a:pt x="635" y="695"/>
                </a:lnTo>
                <a:lnTo>
                  <a:pt x="627" y="689"/>
                </a:lnTo>
                <a:lnTo>
                  <a:pt x="618" y="684"/>
                </a:lnTo>
                <a:lnTo>
                  <a:pt x="629" y="637"/>
                </a:lnTo>
                <a:lnTo>
                  <a:pt x="630" y="635"/>
                </a:lnTo>
                <a:lnTo>
                  <a:pt x="630" y="634"/>
                </a:lnTo>
                <a:lnTo>
                  <a:pt x="717" y="274"/>
                </a:lnTo>
                <a:lnTo>
                  <a:pt x="765" y="75"/>
                </a:lnTo>
                <a:lnTo>
                  <a:pt x="886" y="75"/>
                </a:lnTo>
                <a:lnTo>
                  <a:pt x="889" y="75"/>
                </a:lnTo>
                <a:lnTo>
                  <a:pt x="891" y="74"/>
                </a:lnTo>
                <a:lnTo>
                  <a:pt x="895" y="73"/>
                </a:lnTo>
                <a:lnTo>
                  <a:pt x="897" y="70"/>
                </a:lnTo>
                <a:lnTo>
                  <a:pt x="899" y="68"/>
                </a:lnTo>
                <a:lnTo>
                  <a:pt x="900" y="66"/>
                </a:lnTo>
                <a:lnTo>
                  <a:pt x="901" y="63"/>
                </a:lnTo>
                <a:lnTo>
                  <a:pt x="901" y="60"/>
                </a:lnTo>
                <a:lnTo>
                  <a:pt x="901" y="57"/>
                </a:lnTo>
                <a:lnTo>
                  <a:pt x="900" y="54"/>
                </a:lnTo>
                <a:lnTo>
                  <a:pt x="899" y="51"/>
                </a:lnTo>
                <a:lnTo>
                  <a:pt x="897" y="49"/>
                </a:lnTo>
                <a:lnTo>
                  <a:pt x="895" y="47"/>
                </a:lnTo>
                <a:lnTo>
                  <a:pt x="891" y="46"/>
                </a:lnTo>
                <a:lnTo>
                  <a:pt x="889" y="45"/>
                </a:lnTo>
                <a:lnTo>
                  <a:pt x="886" y="45"/>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10" name="任意多边形(F) 4344" descr="扳手图标。 ">
            <a:extLst>
              <a:ext uri="{FF2B5EF4-FFF2-40B4-BE49-F238E27FC236}">
                <a16:creationId xmlns:a16="http://schemas.microsoft.com/office/drawing/2014/main" id="{1F00D8AB-47F2-F846-35BF-897FA49113CE}"/>
              </a:ext>
            </a:extLst>
          </p:cNvPr>
          <p:cNvSpPr>
            <a:spLocks/>
          </p:cNvSpPr>
          <p:nvPr/>
        </p:nvSpPr>
        <p:spPr bwMode="auto">
          <a:xfrm>
            <a:off x="7329907" y="1827612"/>
            <a:ext cx="373996" cy="373996"/>
          </a:xfrm>
          <a:custGeom>
            <a:avLst/>
            <a:gdLst>
              <a:gd name="T0" fmla="*/ 853 w 886"/>
              <a:gd name="T1" fmla="*/ 137 h 886"/>
              <a:gd name="T2" fmla="*/ 842 w 886"/>
              <a:gd name="T3" fmla="*/ 134 h 886"/>
              <a:gd name="T4" fmla="*/ 833 w 886"/>
              <a:gd name="T5" fmla="*/ 138 h 886"/>
              <a:gd name="T6" fmla="*/ 646 w 886"/>
              <a:gd name="T7" fmla="*/ 172 h 886"/>
              <a:gd name="T8" fmla="*/ 754 w 886"/>
              <a:gd name="T9" fmla="*/ 46 h 886"/>
              <a:gd name="T10" fmla="*/ 754 w 886"/>
              <a:gd name="T11" fmla="*/ 37 h 886"/>
              <a:gd name="T12" fmla="*/ 747 w 886"/>
              <a:gd name="T13" fmla="*/ 29 h 886"/>
              <a:gd name="T14" fmla="*/ 704 w 886"/>
              <a:gd name="T15" fmla="*/ 12 h 886"/>
              <a:gd name="T16" fmla="*/ 659 w 886"/>
              <a:gd name="T17" fmla="*/ 2 h 886"/>
              <a:gd name="T18" fmla="*/ 615 w 886"/>
              <a:gd name="T19" fmla="*/ 0 h 886"/>
              <a:gd name="T20" fmla="*/ 577 w 886"/>
              <a:gd name="T21" fmla="*/ 6 h 886"/>
              <a:gd name="T22" fmla="*/ 539 w 886"/>
              <a:gd name="T23" fmla="*/ 15 h 886"/>
              <a:gd name="T24" fmla="*/ 505 w 886"/>
              <a:gd name="T25" fmla="*/ 31 h 886"/>
              <a:gd name="T26" fmla="*/ 473 w 886"/>
              <a:gd name="T27" fmla="*/ 52 h 886"/>
              <a:gd name="T28" fmla="*/ 443 w 886"/>
              <a:gd name="T29" fmla="*/ 76 h 886"/>
              <a:gd name="T30" fmla="*/ 405 w 886"/>
              <a:gd name="T31" fmla="*/ 124 h 886"/>
              <a:gd name="T32" fmla="*/ 380 w 886"/>
              <a:gd name="T33" fmla="*/ 178 h 886"/>
              <a:gd name="T34" fmla="*/ 368 w 886"/>
              <a:gd name="T35" fmla="*/ 235 h 886"/>
              <a:gd name="T36" fmla="*/ 368 w 886"/>
              <a:gd name="T37" fmla="*/ 293 h 886"/>
              <a:gd name="T38" fmla="*/ 382 w 886"/>
              <a:gd name="T39" fmla="*/ 351 h 886"/>
              <a:gd name="T40" fmla="*/ 21 w 886"/>
              <a:gd name="T41" fmla="*/ 738 h 886"/>
              <a:gd name="T42" fmla="*/ 7 w 886"/>
              <a:gd name="T43" fmla="*/ 762 h 886"/>
              <a:gd name="T44" fmla="*/ 1 w 886"/>
              <a:gd name="T45" fmla="*/ 787 h 886"/>
              <a:gd name="T46" fmla="*/ 2 w 886"/>
              <a:gd name="T47" fmla="*/ 813 h 886"/>
              <a:gd name="T48" fmla="*/ 11 w 886"/>
              <a:gd name="T49" fmla="*/ 838 h 886"/>
              <a:gd name="T50" fmla="*/ 27 w 886"/>
              <a:gd name="T51" fmla="*/ 860 h 886"/>
              <a:gd name="T52" fmla="*/ 48 w 886"/>
              <a:gd name="T53" fmla="*/ 875 h 886"/>
              <a:gd name="T54" fmla="*/ 73 w 886"/>
              <a:gd name="T55" fmla="*/ 884 h 886"/>
              <a:gd name="T56" fmla="*/ 99 w 886"/>
              <a:gd name="T57" fmla="*/ 885 h 886"/>
              <a:gd name="T58" fmla="*/ 125 w 886"/>
              <a:gd name="T59" fmla="*/ 879 h 886"/>
              <a:gd name="T60" fmla="*/ 148 w 886"/>
              <a:gd name="T61" fmla="*/ 866 h 886"/>
              <a:gd name="T62" fmla="*/ 530 w 886"/>
              <a:gd name="T63" fmla="*/ 502 h 886"/>
              <a:gd name="T64" fmla="*/ 570 w 886"/>
              <a:gd name="T65" fmla="*/ 515 h 886"/>
              <a:gd name="T66" fmla="*/ 612 w 886"/>
              <a:gd name="T67" fmla="*/ 520 h 886"/>
              <a:gd name="T68" fmla="*/ 626 w 886"/>
              <a:gd name="T69" fmla="*/ 520 h 886"/>
              <a:gd name="T70" fmla="*/ 664 w 886"/>
              <a:gd name="T71" fmla="*/ 518 h 886"/>
              <a:gd name="T72" fmla="*/ 702 w 886"/>
              <a:gd name="T73" fmla="*/ 509 h 886"/>
              <a:gd name="T74" fmla="*/ 737 w 886"/>
              <a:gd name="T75" fmla="*/ 496 h 886"/>
              <a:gd name="T76" fmla="*/ 769 w 886"/>
              <a:gd name="T77" fmla="*/ 477 h 886"/>
              <a:gd name="T78" fmla="*/ 800 w 886"/>
              <a:gd name="T79" fmla="*/ 454 h 886"/>
              <a:gd name="T80" fmla="*/ 837 w 886"/>
              <a:gd name="T81" fmla="*/ 413 h 886"/>
              <a:gd name="T82" fmla="*/ 867 w 886"/>
              <a:gd name="T83" fmla="*/ 360 h 886"/>
              <a:gd name="T84" fmla="*/ 883 w 886"/>
              <a:gd name="T85" fmla="*/ 301 h 886"/>
              <a:gd name="T86" fmla="*/ 885 w 886"/>
              <a:gd name="T87" fmla="*/ 241 h 886"/>
              <a:gd name="T88" fmla="*/ 873 w 886"/>
              <a:gd name="T89" fmla="*/ 181 h 8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86" h="886">
                <a:moveTo>
                  <a:pt x="857" y="143"/>
                </a:moveTo>
                <a:lnTo>
                  <a:pt x="855" y="139"/>
                </a:lnTo>
                <a:lnTo>
                  <a:pt x="853" y="137"/>
                </a:lnTo>
                <a:lnTo>
                  <a:pt x="849" y="135"/>
                </a:lnTo>
                <a:lnTo>
                  <a:pt x="846" y="133"/>
                </a:lnTo>
                <a:lnTo>
                  <a:pt x="842" y="134"/>
                </a:lnTo>
                <a:lnTo>
                  <a:pt x="839" y="135"/>
                </a:lnTo>
                <a:lnTo>
                  <a:pt x="836" y="136"/>
                </a:lnTo>
                <a:lnTo>
                  <a:pt x="833" y="138"/>
                </a:lnTo>
                <a:lnTo>
                  <a:pt x="712" y="259"/>
                </a:lnTo>
                <a:lnTo>
                  <a:pt x="646" y="259"/>
                </a:lnTo>
                <a:lnTo>
                  <a:pt x="646" y="172"/>
                </a:lnTo>
                <a:lnTo>
                  <a:pt x="751" y="53"/>
                </a:lnTo>
                <a:lnTo>
                  <a:pt x="753" y="49"/>
                </a:lnTo>
                <a:lnTo>
                  <a:pt x="754" y="46"/>
                </a:lnTo>
                <a:lnTo>
                  <a:pt x="755" y="43"/>
                </a:lnTo>
                <a:lnTo>
                  <a:pt x="755" y="39"/>
                </a:lnTo>
                <a:lnTo>
                  <a:pt x="754" y="37"/>
                </a:lnTo>
                <a:lnTo>
                  <a:pt x="752" y="33"/>
                </a:lnTo>
                <a:lnTo>
                  <a:pt x="750" y="31"/>
                </a:lnTo>
                <a:lnTo>
                  <a:pt x="747" y="29"/>
                </a:lnTo>
                <a:lnTo>
                  <a:pt x="733" y="23"/>
                </a:lnTo>
                <a:lnTo>
                  <a:pt x="719" y="16"/>
                </a:lnTo>
                <a:lnTo>
                  <a:pt x="704" y="12"/>
                </a:lnTo>
                <a:lnTo>
                  <a:pt x="689" y="8"/>
                </a:lnTo>
                <a:lnTo>
                  <a:pt x="674" y="5"/>
                </a:lnTo>
                <a:lnTo>
                  <a:pt x="659" y="2"/>
                </a:lnTo>
                <a:lnTo>
                  <a:pt x="643" y="1"/>
                </a:lnTo>
                <a:lnTo>
                  <a:pt x="628" y="0"/>
                </a:lnTo>
                <a:lnTo>
                  <a:pt x="615" y="0"/>
                </a:lnTo>
                <a:lnTo>
                  <a:pt x="602" y="1"/>
                </a:lnTo>
                <a:lnTo>
                  <a:pt x="589" y="3"/>
                </a:lnTo>
                <a:lnTo>
                  <a:pt x="577" y="6"/>
                </a:lnTo>
                <a:lnTo>
                  <a:pt x="564" y="8"/>
                </a:lnTo>
                <a:lnTo>
                  <a:pt x="552" y="11"/>
                </a:lnTo>
                <a:lnTo>
                  <a:pt x="539" y="15"/>
                </a:lnTo>
                <a:lnTo>
                  <a:pt x="527" y="19"/>
                </a:lnTo>
                <a:lnTo>
                  <a:pt x="516" y="25"/>
                </a:lnTo>
                <a:lnTo>
                  <a:pt x="505" y="31"/>
                </a:lnTo>
                <a:lnTo>
                  <a:pt x="493" y="37"/>
                </a:lnTo>
                <a:lnTo>
                  <a:pt x="482" y="44"/>
                </a:lnTo>
                <a:lnTo>
                  <a:pt x="473" y="52"/>
                </a:lnTo>
                <a:lnTo>
                  <a:pt x="462" y="59"/>
                </a:lnTo>
                <a:lnTo>
                  <a:pt x="452" y="68"/>
                </a:lnTo>
                <a:lnTo>
                  <a:pt x="443" y="76"/>
                </a:lnTo>
                <a:lnTo>
                  <a:pt x="429" y="91"/>
                </a:lnTo>
                <a:lnTo>
                  <a:pt x="416" y="107"/>
                </a:lnTo>
                <a:lnTo>
                  <a:pt x="405" y="124"/>
                </a:lnTo>
                <a:lnTo>
                  <a:pt x="396" y="141"/>
                </a:lnTo>
                <a:lnTo>
                  <a:pt x="387" y="160"/>
                </a:lnTo>
                <a:lnTo>
                  <a:pt x="380" y="178"/>
                </a:lnTo>
                <a:lnTo>
                  <a:pt x="374" y="196"/>
                </a:lnTo>
                <a:lnTo>
                  <a:pt x="370" y="215"/>
                </a:lnTo>
                <a:lnTo>
                  <a:pt x="368" y="235"/>
                </a:lnTo>
                <a:lnTo>
                  <a:pt x="366" y="254"/>
                </a:lnTo>
                <a:lnTo>
                  <a:pt x="367" y="274"/>
                </a:lnTo>
                <a:lnTo>
                  <a:pt x="368" y="293"/>
                </a:lnTo>
                <a:lnTo>
                  <a:pt x="371" y="313"/>
                </a:lnTo>
                <a:lnTo>
                  <a:pt x="376" y="332"/>
                </a:lnTo>
                <a:lnTo>
                  <a:pt x="382" y="351"/>
                </a:lnTo>
                <a:lnTo>
                  <a:pt x="390" y="369"/>
                </a:lnTo>
                <a:lnTo>
                  <a:pt x="27" y="732"/>
                </a:lnTo>
                <a:lnTo>
                  <a:pt x="21" y="738"/>
                </a:lnTo>
                <a:lnTo>
                  <a:pt x="16" y="746"/>
                </a:lnTo>
                <a:lnTo>
                  <a:pt x="11" y="753"/>
                </a:lnTo>
                <a:lnTo>
                  <a:pt x="7" y="762"/>
                </a:lnTo>
                <a:lnTo>
                  <a:pt x="4" y="769"/>
                </a:lnTo>
                <a:lnTo>
                  <a:pt x="2" y="778"/>
                </a:lnTo>
                <a:lnTo>
                  <a:pt x="1" y="787"/>
                </a:lnTo>
                <a:lnTo>
                  <a:pt x="0" y="796"/>
                </a:lnTo>
                <a:lnTo>
                  <a:pt x="1" y="805"/>
                </a:lnTo>
                <a:lnTo>
                  <a:pt x="2" y="813"/>
                </a:lnTo>
                <a:lnTo>
                  <a:pt x="4" y="822"/>
                </a:lnTo>
                <a:lnTo>
                  <a:pt x="7" y="830"/>
                </a:lnTo>
                <a:lnTo>
                  <a:pt x="11" y="838"/>
                </a:lnTo>
                <a:lnTo>
                  <a:pt x="15" y="845"/>
                </a:lnTo>
                <a:lnTo>
                  <a:pt x="20" y="853"/>
                </a:lnTo>
                <a:lnTo>
                  <a:pt x="27" y="860"/>
                </a:lnTo>
                <a:lnTo>
                  <a:pt x="33" y="866"/>
                </a:lnTo>
                <a:lnTo>
                  <a:pt x="41" y="871"/>
                </a:lnTo>
                <a:lnTo>
                  <a:pt x="48" y="875"/>
                </a:lnTo>
                <a:lnTo>
                  <a:pt x="55" y="879"/>
                </a:lnTo>
                <a:lnTo>
                  <a:pt x="64" y="882"/>
                </a:lnTo>
                <a:lnTo>
                  <a:pt x="73" y="884"/>
                </a:lnTo>
                <a:lnTo>
                  <a:pt x="81" y="885"/>
                </a:lnTo>
                <a:lnTo>
                  <a:pt x="91" y="886"/>
                </a:lnTo>
                <a:lnTo>
                  <a:pt x="99" y="885"/>
                </a:lnTo>
                <a:lnTo>
                  <a:pt x="108" y="884"/>
                </a:lnTo>
                <a:lnTo>
                  <a:pt x="116" y="882"/>
                </a:lnTo>
                <a:lnTo>
                  <a:pt x="125" y="879"/>
                </a:lnTo>
                <a:lnTo>
                  <a:pt x="133" y="875"/>
                </a:lnTo>
                <a:lnTo>
                  <a:pt x="140" y="871"/>
                </a:lnTo>
                <a:lnTo>
                  <a:pt x="148" y="866"/>
                </a:lnTo>
                <a:lnTo>
                  <a:pt x="154" y="860"/>
                </a:lnTo>
                <a:lnTo>
                  <a:pt x="517" y="497"/>
                </a:lnTo>
                <a:lnTo>
                  <a:pt x="530" y="502"/>
                </a:lnTo>
                <a:lnTo>
                  <a:pt x="543" y="507"/>
                </a:lnTo>
                <a:lnTo>
                  <a:pt x="556" y="512"/>
                </a:lnTo>
                <a:lnTo>
                  <a:pt x="570" y="515"/>
                </a:lnTo>
                <a:lnTo>
                  <a:pt x="584" y="517"/>
                </a:lnTo>
                <a:lnTo>
                  <a:pt x="598" y="519"/>
                </a:lnTo>
                <a:lnTo>
                  <a:pt x="612" y="520"/>
                </a:lnTo>
                <a:lnTo>
                  <a:pt x="626" y="520"/>
                </a:lnTo>
                <a:lnTo>
                  <a:pt x="626" y="520"/>
                </a:lnTo>
                <a:lnTo>
                  <a:pt x="626" y="520"/>
                </a:lnTo>
                <a:lnTo>
                  <a:pt x="639" y="520"/>
                </a:lnTo>
                <a:lnTo>
                  <a:pt x="651" y="519"/>
                </a:lnTo>
                <a:lnTo>
                  <a:pt x="664" y="518"/>
                </a:lnTo>
                <a:lnTo>
                  <a:pt x="677" y="516"/>
                </a:lnTo>
                <a:lnTo>
                  <a:pt x="689" y="513"/>
                </a:lnTo>
                <a:lnTo>
                  <a:pt x="702" y="509"/>
                </a:lnTo>
                <a:lnTo>
                  <a:pt x="714" y="505"/>
                </a:lnTo>
                <a:lnTo>
                  <a:pt x="725" y="501"/>
                </a:lnTo>
                <a:lnTo>
                  <a:pt x="737" y="496"/>
                </a:lnTo>
                <a:lnTo>
                  <a:pt x="748" y="490"/>
                </a:lnTo>
                <a:lnTo>
                  <a:pt x="758" y="484"/>
                </a:lnTo>
                <a:lnTo>
                  <a:pt x="769" y="477"/>
                </a:lnTo>
                <a:lnTo>
                  <a:pt x="780" y="470"/>
                </a:lnTo>
                <a:lnTo>
                  <a:pt x="791" y="462"/>
                </a:lnTo>
                <a:lnTo>
                  <a:pt x="800" y="454"/>
                </a:lnTo>
                <a:lnTo>
                  <a:pt x="810" y="444"/>
                </a:lnTo>
                <a:lnTo>
                  <a:pt x="824" y="429"/>
                </a:lnTo>
                <a:lnTo>
                  <a:pt x="837" y="413"/>
                </a:lnTo>
                <a:lnTo>
                  <a:pt x="848" y="396"/>
                </a:lnTo>
                <a:lnTo>
                  <a:pt x="858" y="378"/>
                </a:lnTo>
                <a:lnTo>
                  <a:pt x="867" y="360"/>
                </a:lnTo>
                <a:lnTo>
                  <a:pt x="873" y="340"/>
                </a:lnTo>
                <a:lnTo>
                  <a:pt x="878" y="321"/>
                </a:lnTo>
                <a:lnTo>
                  <a:pt x="883" y="301"/>
                </a:lnTo>
                <a:lnTo>
                  <a:pt x="885" y="282"/>
                </a:lnTo>
                <a:lnTo>
                  <a:pt x="886" y="261"/>
                </a:lnTo>
                <a:lnTo>
                  <a:pt x="885" y="241"/>
                </a:lnTo>
                <a:lnTo>
                  <a:pt x="883" y="221"/>
                </a:lnTo>
                <a:lnTo>
                  <a:pt x="878" y="200"/>
                </a:lnTo>
                <a:lnTo>
                  <a:pt x="873" y="181"/>
                </a:lnTo>
                <a:lnTo>
                  <a:pt x="865" y="162"/>
                </a:lnTo>
                <a:lnTo>
                  <a:pt x="857" y="143"/>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11" name="箭头: 右 10">
            <a:extLst>
              <a:ext uri="{FF2B5EF4-FFF2-40B4-BE49-F238E27FC236}">
                <a16:creationId xmlns:a16="http://schemas.microsoft.com/office/drawing/2014/main" id="{10FEBD33-3531-537D-7BBB-55E7C814A35A}"/>
              </a:ext>
            </a:extLst>
          </p:cNvPr>
          <p:cNvSpPr/>
          <p:nvPr/>
        </p:nvSpPr>
        <p:spPr>
          <a:xfrm>
            <a:off x="4704830" y="1645266"/>
            <a:ext cx="1453191" cy="838200"/>
          </a:xfrm>
          <a:prstGeom prst="rightArrow">
            <a:avLst/>
          </a:prstGeom>
          <a:solidFill>
            <a:srgbClr val="92D050"/>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altLang="zh-CN" dirty="0"/>
              <a:t>Solved by</a:t>
            </a:r>
            <a:endParaRPr lang="zh-CN" altLang="en-US" dirty="0"/>
          </a:p>
        </p:txBody>
      </p:sp>
      <p:sp>
        <p:nvSpPr>
          <p:cNvPr id="41" name="标题 1">
            <a:extLst>
              <a:ext uri="{FF2B5EF4-FFF2-40B4-BE49-F238E27FC236}">
                <a16:creationId xmlns:a16="http://schemas.microsoft.com/office/drawing/2014/main" id="{4297CA4A-F6EB-DDA4-03F5-CCC37ACE336C}"/>
              </a:ext>
            </a:extLst>
          </p:cNvPr>
          <p:cNvSpPr txBox="1">
            <a:spLocks/>
          </p:cNvSpPr>
          <p:nvPr/>
        </p:nvSpPr>
        <p:spPr>
          <a:xfrm>
            <a:off x="4053630" y="208751"/>
            <a:ext cx="4084739" cy="611922"/>
          </a:xfrm>
          <a:prstGeom prst="rect">
            <a:avLst/>
          </a:prstGeom>
        </p:spPr>
        <p:txBody>
          <a:bodyPr/>
          <a:lstStyle>
            <a:lvl1pPr algn="l" defTabSz="914400" rtl="0" eaLnBrk="1" latinLnBrk="0" hangingPunct="1">
              <a:lnSpc>
                <a:spcPct val="90000"/>
              </a:lnSpc>
              <a:spcBef>
                <a:spcPct val="0"/>
              </a:spcBef>
              <a:buNone/>
              <a:defRPr lang="zh-CN" altLang="en-US" sz="2800" b="1" kern="1200">
                <a:solidFill>
                  <a:schemeClr val="tx1"/>
                </a:solidFill>
                <a:latin typeface="+mj-lt"/>
                <a:ea typeface="+mj-ea"/>
                <a:cs typeface="+mj-cs"/>
              </a:defRPr>
            </a:lvl1pPr>
          </a:lstStyle>
          <a:p>
            <a:r>
              <a:rPr lang="en-US" altLang="zh-CN" dirty="0"/>
              <a:t>Problem and Solution</a:t>
            </a:r>
            <a:endParaRPr lang="en-US" dirty="0"/>
          </a:p>
        </p:txBody>
      </p:sp>
      <p:graphicFrame>
        <p:nvGraphicFramePr>
          <p:cNvPr id="6" name="图表 5">
            <a:extLst>
              <a:ext uri="{FF2B5EF4-FFF2-40B4-BE49-F238E27FC236}">
                <a16:creationId xmlns:a16="http://schemas.microsoft.com/office/drawing/2014/main" id="{C33B0547-8FF6-A390-93FC-4EDB2D688897}"/>
              </a:ext>
            </a:extLst>
          </p:cNvPr>
          <p:cNvGraphicFramePr/>
          <p:nvPr>
            <p:extLst>
              <p:ext uri="{D42A27DB-BD31-4B8C-83A1-F6EECF244321}">
                <p14:modId xmlns:p14="http://schemas.microsoft.com/office/powerpoint/2010/main" val="3074170483"/>
              </p:ext>
            </p:extLst>
          </p:nvPr>
        </p:nvGraphicFramePr>
        <p:xfrm>
          <a:off x="2740700" y="2639291"/>
          <a:ext cx="3355300" cy="3440233"/>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4" name="图表 13">
            <a:extLst>
              <a:ext uri="{FF2B5EF4-FFF2-40B4-BE49-F238E27FC236}">
                <a16:creationId xmlns:a16="http://schemas.microsoft.com/office/drawing/2014/main" id="{D21C31B4-35D9-7B6A-D4FA-2CA76EDC0DD6}"/>
              </a:ext>
            </a:extLst>
          </p:cNvPr>
          <p:cNvGraphicFramePr/>
          <p:nvPr>
            <p:extLst>
              <p:ext uri="{D42A27DB-BD31-4B8C-83A1-F6EECF244321}">
                <p14:modId xmlns:p14="http://schemas.microsoft.com/office/powerpoint/2010/main" val="2974103977"/>
              </p:ext>
            </p:extLst>
          </p:nvPr>
        </p:nvGraphicFramePr>
        <p:xfrm>
          <a:off x="8392926" y="2458341"/>
          <a:ext cx="4070927" cy="3289029"/>
        </p:xfrm>
        <a:graphic>
          <a:graphicData uri="http://schemas.openxmlformats.org/drawingml/2006/chart">
            <c:chart xmlns:c="http://schemas.openxmlformats.org/drawingml/2006/chart" xmlns:r="http://schemas.openxmlformats.org/officeDocument/2006/relationships" r:id="rId5"/>
          </a:graphicData>
        </a:graphic>
      </p:graphicFrame>
    </p:spTree>
    <p:custDataLst>
      <p:tags r:id="rId1"/>
    </p:custDataLst>
    <p:extLst>
      <p:ext uri="{BB962C8B-B14F-4D97-AF65-F5344CB8AC3E}">
        <p14:creationId xmlns:p14="http://schemas.microsoft.com/office/powerpoint/2010/main" val="2243230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p:bldP spid="8" grpId="0"/>
      <p:bldP spid="10" grpId="0" animBg="1"/>
      <p:bldP spid="11"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梯形 13">
            <a:extLst>
              <a:ext uri="{FF2B5EF4-FFF2-40B4-BE49-F238E27FC236}">
                <a16:creationId xmlns:a16="http://schemas.microsoft.com/office/drawing/2014/main" id="{37FD74E9-F1A8-1A6A-CF34-27E41BCAC194}"/>
              </a:ext>
              <a:ext uri="{C183D7F6-B498-43B3-948B-1728B52AA6E4}">
                <adec:decorative xmlns:adec="http://schemas.microsoft.com/office/drawing/2017/decorative" val="1"/>
              </a:ext>
            </a:extLst>
          </p:cNvPr>
          <p:cNvSpPr/>
          <p:nvPr/>
        </p:nvSpPr>
        <p:spPr>
          <a:xfrm rot="5400000">
            <a:off x="-902783" y="2439144"/>
            <a:ext cx="4873172" cy="2044685"/>
          </a:xfrm>
          <a:prstGeom prst="trapezoid">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dirty="0">
              <a:latin typeface="Microsoft YaHei UI" panose="020B0503020204020204" pitchFamily="34" charset="-122"/>
              <a:ea typeface="Microsoft YaHei UI" panose="020B0503020204020204" pitchFamily="34" charset="-122"/>
            </a:endParaRPr>
          </a:p>
        </p:txBody>
      </p:sp>
      <p:sp>
        <p:nvSpPr>
          <p:cNvPr id="15" name="梯形 14">
            <a:extLst>
              <a:ext uri="{FF2B5EF4-FFF2-40B4-BE49-F238E27FC236}">
                <a16:creationId xmlns:a16="http://schemas.microsoft.com/office/drawing/2014/main" id="{EA488AA6-45AF-A0DD-EA1B-5F3277C0AAAE}"/>
              </a:ext>
              <a:ext uri="{C183D7F6-B498-43B3-948B-1728B52AA6E4}">
                <adec:decorative xmlns:adec="http://schemas.microsoft.com/office/drawing/2017/decorative" val="1"/>
              </a:ext>
            </a:extLst>
          </p:cNvPr>
          <p:cNvSpPr/>
          <p:nvPr/>
        </p:nvSpPr>
        <p:spPr>
          <a:xfrm rot="5400000">
            <a:off x="4876523" y="2439146"/>
            <a:ext cx="4873173" cy="2044685"/>
          </a:xfrm>
          <a:prstGeom prst="trapezoid">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dirty="0">
              <a:latin typeface="Microsoft YaHei UI" panose="020B0503020204020204" pitchFamily="34" charset="-122"/>
              <a:ea typeface="Microsoft YaHei UI" panose="020B0503020204020204" pitchFamily="34" charset="-122"/>
            </a:endParaRPr>
          </a:p>
        </p:txBody>
      </p:sp>
      <p:sp>
        <p:nvSpPr>
          <p:cNvPr id="16" name="长方形 3">
            <a:extLst>
              <a:ext uri="{FF2B5EF4-FFF2-40B4-BE49-F238E27FC236}">
                <a16:creationId xmlns:a16="http://schemas.microsoft.com/office/drawing/2014/main" id="{3B49855D-C69A-9EED-A2C7-A73FB22681D2}"/>
              </a:ext>
            </a:extLst>
          </p:cNvPr>
          <p:cNvSpPr/>
          <p:nvPr/>
        </p:nvSpPr>
        <p:spPr>
          <a:xfrm>
            <a:off x="657783" y="2127661"/>
            <a:ext cx="1752042" cy="738664"/>
          </a:xfrm>
          <a:prstGeom prst="rect">
            <a:avLst/>
          </a:prstGeom>
        </p:spPr>
        <p:txBody>
          <a:bodyPr wrap="square" lIns="0" tIns="0" rIns="0" bIns="0" rtlCol="0">
            <a:spAutoFit/>
          </a:bodyPr>
          <a:lstStyle/>
          <a:p>
            <a:pPr algn="ctr"/>
            <a:r>
              <a:rPr lang="en-US" altLang="zh-CN" sz="1600" b="1" dirty="0">
                <a:solidFill>
                  <a:schemeClr val="bg1"/>
                </a:solidFill>
                <a:latin typeface="Microsoft YaHei UI" panose="020B0503020204020204" pitchFamily="34" charset="-122"/>
                <a:ea typeface="Microsoft YaHei UI" panose="020B0503020204020204" pitchFamily="34" charset="-122"/>
              </a:rPr>
              <a:t>Low Generalization Ability</a:t>
            </a:r>
            <a:endParaRPr lang="zh-CN" altLang="en-US" sz="1600" b="1" dirty="0">
              <a:solidFill>
                <a:schemeClr val="bg1"/>
              </a:solidFill>
              <a:latin typeface="Microsoft YaHei UI" panose="020B0503020204020204" pitchFamily="34" charset="-122"/>
              <a:ea typeface="Microsoft YaHei UI" panose="020B0503020204020204" pitchFamily="34" charset="-122"/>
            </a:endParaRPr>
          </a:p>
        </p:txBody>
      </p:sp>
      <p:sp>
        <p:nvSpPr>
          <p:cNvPr id="17" name="长方形 46">
            <a:extLst>
              <a:ext uri="{FF2B5EF4-FFF2-40B4-BE49-F238E27FC236}">
                <a16:creationId xmlns:a16="http://schemas.microsoft.com/office/drawing/2014/main" id="{6F5AA176-D2B3-EE87-617F-C71606C3C67A}"/>
              </a:ext>
            </a:extLst>
          </p:cNvPr>
          <p:cNvSpPr/>
          <p:nvPr/>
        </p:nvSpPr>
        <p:spPr>
          <a:xfrm>
            <a:off x="6532198" y="2305635"/>
            <a:ext cx="1561821" cy="492443"/>
          </a:xfrm>
          <a:prstGeom prst="rect">
            <a:avLst/>
          </a:prstGeom>
        </p:spPr>
        <p:txBody>
          <a:bodyPr wrap="square" lIns="0" tIns="0" rIns="0" bIns="0" rtlCol="0">
            <a:spAutoFit/>
          </a:bodyPr>
          <a:lstStyle/>
          <a:p>
            <a:pPr algn="ctr"/>
            <a:r>
              <a:rPr lang="en-US" altLang="zh-CN" sz="1600" b="1" dirty="0">
                <a:solidFill>
                  <a:schemeClr val="bg1"/>
                </a:solidFill>
                <a:latin typeface="Microsoft YaHei UI" panose="020B0503020204020204" pitchFamily="34" charset="-122"/>
                <a:ea typeface="Microsoft YaHei UI" panose="020B0503020204020204" pitchFamily="34" charset="-122"/>
              </a:rPr>
              <a:t>Attention mechanism</a:t>
            </a:r>
            <a:endParaRPr lang="zh-CN" altLang="en-US" sz="1600" b="1" dirty="0">
              <a:solidFill>
                <a:schemeClr val="bg1"/>
              </a:solidFill>
              <a:latin typeface="Microsoft YaHei UI" panose="020B0503020204020204" pitchFamily="34" charset="-122"/>
              <a:ea typeface="Microsoft YaHei UI" panose="020B0503020204020204" pitchFamily="34" charset="-122"/>
            </a:endParaRPr>
          </a:p>
        </p:txBody>
      </p:sp>
      <p:sp>
        <p:nvSpPr>
          <p:cNvPr id="18" name="长方形 50">
            <a:extLst>
              <a:ext uri="{FF2B5EF4-FFF2-40B4-BE49-F238E27FC236}">
                <a16:creationId xmlns:a16="http://schemas.microsoft.com/office/drawing/2014/main" id="{66432409-05B7-697F-BB5B-D1CE8A090F11}"/>
              </a:ext>
            </a:extLst>
          </p:cNvPr>
          <p:cNvSpPr/>
          <p:nvPr/>
        </p:nvSpPr>
        <p:spPr>
          <a:xfrm>
            <a:off x="657783" y="2903256"/>
            <a:ext cx="1752042" cy="2418804"/>
          </a:xfrm>
          <a:prstGeom prst="rect">
            <a:avLst/>
          </a:prstGeom>
        </p:spPr>
        <p:txBody>
          <a:bodyPr wrap="square" lIns="0" tIns="0" rIns="0" bIns="0" rtlCol="0" anchor="t">
            <a:spAutoFit/>
          </a:bodyPr>
          <a:lstStyle/>
          <a:p>
            <a:pPr algn="ctr">
              <a:lnSpc>
                <a:spcPts val="1900"/>
              </a:lnSpc>
            </a:pPr>
            <a:r>
              <a:rPr lang="en-US" altLang="zh-CN" sz="1400" dirty="0">
                <a:solidFill>
                  <a:schemeClr val="bg1"/>
                </a:solidFill>
                <a:latin typeface="Microsoft YaHei UI" panose="020B0503020204020204" pitchFamily="34" charset="-122"/>
                <a:ea typeface="Microsoft YaHei UI" panose="020B0503020204020204" pitchFamily="34" charset="-122"/>
                <a:cs typeface="Segoe UI" panose="020B0502040204020203" pitchFamily="34" charset="0"/>
              </a:rPr>
              <a:t>Concerns arise regarding the model's capability to perform well on unseen data, indicating potential limitations in its ability to generalize beyond the training dataset.</a:t>
            </a:r>
          </a:p>
        </p:txBody>
      </p:sp>
      <p:sp>
        <p:nvSpPr>
          <p:cNvPr id="19" name="长方形 51">
            <a:extLst>
              <a:ext uri="{FF2B5EF4-FFF2-40B4-BE49-F238E27FC236}">
                <a16:creationId xmlns:a16="http://schemas.microsoft.com/office/drawing/2014/main" id="{FF2601F9-6793-52F9-0155-B1032DB6F232}"/>
              </a:ext>
            </a:extLst>
          </p:cNvPr>
          <p:cNvSpPr/>
          <p:nvPr/>
        </p:nvSpPr>
        <p:spPr>
          <a:xfrm>
            <a:off x="6437088" y="2986072"/>
            <a:ext cx="1752042" cy="2175147"/>
          </a:xfrm>
          <a:prstGeom prst="rect">
            <a:avLst/>
          </a:prstGeom>
        </p:spPr>
        <p:txBody>
          <a:bodyPr wrap="square" lIns="0" tIns="0" rIns="0" bIns="0" rtlCol="0" anchor="t">
            <a:spAutoFit/>
          </a:bodyPr>
          <a:lstStyle/>
          <a:p>
            <a:pPr algn="ctr">
              <a:lnSpc>
                <a:spcPts val="1900"/>
              </a:lnSpc>
            </a:pPr>
            <a:r>
              <a:rPr lang="en-US" altLang="zh-CN" sz="1400" dirty="0">
                <a:solidFill>
                  <a:schemeClr val="bg1"/>
                </a:solidFill>
                <a:latin typeface="Microsoft YaHei UI" panose="020B0503020204020204" pitchFamily="34" charset="-122"/>
                <a:ea typeface="Microsoft YaHei UI" panose="020B0503020204020204" pitchFamily="34" charset="-122"/>
                <a:cs typeface="Segoe UI" panose="020B0502040204020203" pitchFamily="34" charset="0"/>
              </a:rPr>
              <a:t>By introducing the SE attention mechanism to make the model focus on the key parts of the MRI, the training accuracy is significantly improved</a:t>
            </a:r>
          </a:p>
        </p:txBody>
      </p:sp>
      <p:sp>
        <p:nvSpPr>
          <p:cNvPr id="20" name="任意多边形(F) 4197" descr="购物车图标。">
            <a:extLst>
              <a:ext uri="{FF2B5EF4-FFF2-40B4-BE49-F238E27FC236}">
                <a16:creationId xmlns:a16="http://schemas.microsoft.com/office/drawing/2014/main" id="{040F393B-817D-D09A-B748-2B92CA56B96A}"/>
              </a:ext>
            </a:extLst>
          </p:cNvPr>
          <p:cNvSpPr>
            <a:spLocks noEditPoints="1"/>
          </p:cNvSpPr>
          <p:nvPr/>
        </p:nvSpPr>
        <p:spPr bwMode="auto">
          <a:xfrm>
            <a:off x="1343637" y="1673508"/>
            <a:ext cx="380334" cy="348640"/>
          </a:xfrm>
          <a:custGeom>
            <a:avLst/>
            <a:gdLst>
              <a:gd name="T0" fmla="*/ 540 w 901"/>
              <a:gd name="T1" fmla="*/ 161 h 826"/>
              <a:gd name="T2" fmla="*/ 360 w 901"/>
              <a:gd name="T3" fmla="*/ 255 h 826"/>
              <a:gd name="T4" fmla="*/ 360 w 901"/>
              <a:gd name="T5" fmla="*/ 255 h 826"/>
              <a:gd name="T6" fmla="*/ 201 w 901"/>
              <a:gd name="T7" fmla="*/ 255 h 826"/>
              <a:gd name="T8" fmla="*/ 749 w 901"/>
              <a:gd name="T9" fmla="*/ 46 h 826"/>
              <a:gd name="T10" fmla="*/ 692 w 901"/>
              <a:gd name="T11" fmla="*/ 248 h 826"/>
              <a:gd name="T12" fmla="*/ 568 w 901"/>
              <a:gd name="T13" fmla="*/ 103 h 826"/>
              <a:gd name="T14" fmla="*/ 556 w 901"/>
              <a:gd name="T15" fmla="*/ 104 h 826"/>
              <a:gd name="T16" fmla="*/ 341 w 901"/>
              <a:gd name="T17" fmla="*/ 135 h 826"/>
              <a:gd name="T18" fmla="*/ 333 w 901"/>
              <a:gd name="T19" fmla="*/ 141 h 826"/>
              <a:gd name="T20" fmla="*/ 330 w 901"/>
              <a:gd name="T21" fmla="*/ 255 h 826"/>
              <a:gd name="T22" fmla="*/ 120 w 901"/>
              <a:gd name="T23" fmla="*/ 4 h 826"/>
              <a:gd name="T24" fmla="*/ 109 w 901"/>
              <a:gd name="T25" fmla="*/ 0 h 826"/>
              <a:gd name="T26" fmla="*/ 5 w 901"/>
              <a:gd name="T27" fmla="*/ 48 h 826"/>
              <a:gd name="T28" fmla="*/ 0 w 901"/>
              <a:gd name="T29" fmla="*/ 58 h 826"/>
              <a:gd name="T30" fmla="*/ 82 w 901"/>
              <a:gd name="T31" fmla="*/ 255 h 826"/>
              <a:gd name="T32" fmla="*/ 5 w 901"/>
              <a:gd name="T33" fmla="*/ 259 h 826"/>
              <a:gd name="T34" fmla="*/ 0 w 901"/>
              <a:gd name="T35" fmla="*/ 271 h 826"/>
              <a:gd name="T36" fmla="*/ 120 w 901"/>
              <a:gd name="T37" fmla="*/ 643 h 826"/>
              <a:gd name="T38" fmla="*/ 589 w 901"/>
              <a:gd name="T39" fmla="*/ 676 h 826"/>
              <a:gd name="T40" fmla="*/ 157 w 901"/>
              <a:gd name="T41" fmla="*/ 679 h 826"/>
              <a:gd name="T42" fmla="*/ 131 w 901"/>
              <a:gd name="T43" fmla="*/ 693 h 826"/>
              <a:gd name="T44" fmla="*/ 113 w 901"/>
              <a:gd name="T45" fmla="*/ 716 h 826"/>
              <a:gd name="T46" fmla="*/ 105 w 901"/>
              <a:gd name="T47" fmla="*/ 744 h 826"/>
              <a:gd name="T48" fmla="*/ 108 w 901"/>
              <a:gd name="T49" fmla="*/ 774 h 826"/>
              <a:gd name="T50" fmla="*/ 122 w 901"/>
              <a:gd name="T51" fmla="*/ 798 h 826"/>
              <a:gd name="T52" fmla="*/ 144 w 901"/>
              <a:gd name="T53" fmla="*/ 818 h 826"/>
              <a:gd name="T54" fmla="*/ 172 w 901"/>
              <a:gd name="T55" fmla="*/ 826 h 826"/>
              <a:gd name="T56" fmla="*/ 202 w 901"/>
              <a:gd name="T57" fmla="*/ 823 h 826"/>
              <a:gd name="T58" fmla="*/ 228 w 901"/>
              <a:gd name="T59" fmla="*/ 809 h 826"/>
              <a:gd name="T60" fmla="*/ 246 w 901"/>
              <a:gd name="T61" fmla="*/ 787 h 826"/>
              <a:gd name="T62" fmla="*/ 255 w 901"/>
              <a:gd name="T63" fmla="*/ 759 h 826"/>
              <a:gd name="T64" fmla="*/ 246 w 901"/>
              <a:gd name="T65" fmla="*/ 716 h 826"/>
              <a:gd name="T66" fmla="*/ 514 w 901"/>
              <a:gd name="T67" fmla="*/ 727 h 826"/>
              <a:gd name="T68" fmla="*/ 512 w 901"/>
              <a:gd name="T69" fmla="*/ 766 h 826"/>
              <a:gd name="T70" fmla="*/ 523 w 901"/>
              <a:gd name="T71" fmla="*/ 793 h 826"/>
              <a:gd name="T72" fmla="*/ 543 w 901"/>
              <a:gd name="T73" fmla="*/ 813 h 826"/>
              <a:gd name="T74" fmla="*/ 570 w 901"/>
              <a:gd name="T75" fmla="*/ 825 h 826"/>
              <a:gd name="T76" fmla="*/ 601 w 901"/>
              <a:gd name="T77" fmla="*/ 825 h 826"/>
              <a:gd name="T78" fmla="*/ 628 w 901"/>
              <a:gd name="T79" fmla="*/ 813 h 826"/>
              <a:gd name="T80" fmla="*/ 648 w 901"/>
              <a:gd name="T81" fmla="*/ 793 h 826"/>
              <a:gd name="T82" fmla="*/ 659 w 901"/>
              <a:gd name="T83" fmla="*/ 766 h 826"/>
              <a:gd name="T84" fmla="*/ 658 w 901"/>
              <a:gd name="T85" fmla="*/ 730 h 826"/>
              <a:gd name="T86" fmla="*/ 635 w 901"/>
              <a:gd name="T87" fmla="*/ 695 h 826"/>
              <a:gd name="T88" fmla="*/ 630 w 901"/>
              <a:gd name="T89" fmla="*/ 635 h 826"/>
              <a:gd name="T90" fmla="*/ 886 w 901"/>
              <a:gd name="T91" fmla="*/ 75 h 826"/>
              <a:gd name="T92" fmla="*/ 897 w 901"/>
              <a:gd name="T93" fmla="*/ 70 h 826"/>
              <a:gd name="T94" fmla="*/ 901 w 901"/>
              <a:gd name="T95" fmla="*/ 60 h 826"/>
              <a:gd name="T96" fmla="*/ 897 w 901"/>
              <a:gd name="T97" fmla="*/ 49 h 826"/>
              <a:gd name="T98" fmla="*/ 886 w 901"/>
              <a:gd name="T99" fmla="*/ 45 h 8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01" h="826">
                <a:moveTo>
                  <a:pt x="442" y="255"/>
                </a:moveTo>
                <a:lnTo>
                  <a:pt x="540" y="161"/>
                </a:lnTo>
                <a:lnTo>
                  <a:pt x="540" y="161"/>
                </a:lnTo>
                <a:lnTo>
                  <a:pt x="540" y="161"/>
                </a:lnTo>
                <a:lnTo>
                  <a:pt x="562" y="139"/>
                </a:lnTo>
                <a:lnTo>
                  <a:pt x="659" y="255"/>
                </a:lnTo>
                <a:lnTo>
                  <a:pt x="442" y="255"/>
                </a:lnTo>
                <a:close/>
                <a:moveTo>
                  <a:pt x="360" y="255"/>
                </a:moveTo>
                <a:lnTo>
                  <a:pt x="360" y="165"/>
                </a:lnTo>
                <a:lnTo>
                  <a:pt x="493" y="165"/>
                </a:lnTo>
                <a:lnTo>
                  <a:pt x="399" y="255"/>
                </a:lnTo>
                <a:lnTo>
                  <a:pt x="360" y="255"/>
                </a:lnTo>
                <a:close/>
                <a:moveTo>
                  <a:pt x="114" y="255"/>
                </a:moveTo>
                <a:lnTo>
                  <a:pt x="34" y="67"/>
                </a:lnTo>
                <a:lnTo>
                  <a:pt x="101" y="35"/>
                </a:lnTo>
                <a:lnTo>
                  <a:pt x="201" y="255"/>
                </a:lnTo>
                <a:lnTo>
                  <a:pt x="114" y="255"/>
                </a:lnTo>
                <a:close/>
                <a:moveTo>
                  <a:pt x="886" y="45"/>
                </a:moveTo>
                <a:lnTo>
                  <a:pt x="753" y="45"/>
                </a:lnTo>
                <a:lnTo>
                  <a:pt x="749" y="46"/>
                </a:lnTo>
                <a:lnTo>
                  <a:pt x="745" y="48"/>
                </a:lnTo>
                <a:lnTo>
                  <a:pt x="740" y="51"/>
                </a:lnTo>
                <a:lnTo>
                  <a:pt x="739" y="57"/>
                </a:lnTo>
                <a:lnTo>
                  <a:pt x="692" y="248"/>
                </a:lnTo>
                <a:lnTo>
                  <a:pt x="575" y="107"/>
                </a:lnTo>
                <a:lnTo>
                  <a:pt x="573" y="105"/>
                </a:lnTo>
                <a:lnTo>
                  <a:pt x="571" y="104"/>
                </a:lnTo>
                <a:lnTo>
                  <a:pt x="568" y="103"/>
                </a:lnTo>
                <a:lnTo>
                  <a:pt x="564" y="102"/>
                </a:lnTo>
                <a:lnTo>
                  <a:pt x="561" y="102"/>
                </a:lnTo>
                <a:lnTo>
                  <a:pt x="559" y="103"/>
                </a:lnTo>
                <a:lnTo>
                  <a:pt x="556" y="104"/>
                </a:lnTo>
                <a:lnTo>
                  <a:pt x="554" y="106"/>
                </a:lnTo>
                <a:lnTo>
                  <a:pt x="524" y="135"/>
                </a:lnTo>
                <a:lnTo>
                  <a:pt x="345" y="135"/>
                </a:lnTo>
                <a:lnTo>
                  <a:pt x="341" y="135"/>
                </a:lnTo>
                <a:lnTo>
                  <a:pt x="339" y="136"/>
                </a:lnTo>
                <a:lnTo>
                  <a:pt x="336" y="138"/>
                </a:lnTo>
                <a:lnTo>
                  <a:pt x="334" y="139"/>
                </a:lnTo>
                <a:lnTo>
                  <a:pt x="333" y="141"/>
                </a:lnTo>
                <a:lnTo>
                  <a:pt x="331" y="144"/>
                </a:lnTo>
                <a:lnTo>
                  <a:pt x="331" y="147"/>
                </a:lnTo>
                <a:lnTo>
                  <a:pt x="330" y="150"/>
                </a:lnTo>
                <a:lnTo>
                  <a:pt x="330" y="255"/>
                </a:lnTo>
                <a:lnTo>
                  <a:pt x="234" y="255"/>
                </a:lnTo>
                <a:lnTo>
                  <a:pt x="123" y="8"/>
                </a:lnTo>
                <a:lnTo>
                  <a:pt x="122" y="6"/>
                </a:lnTo>
                <a:lnTo>
                  <a:pt x="120" y="4"/>
                </a:lnTo>
                <a:lnTo>
                  <a:pt x="117" y="2"/>
                </a:lnTo>
                <a:lnTo>
                  <a:pt x="114" y="1"/>
                </a:lnTo>
                <a:lnTo>
                  <a:pt x="111" y="0"/>
                </a:lnTo>
                <a:lnTo>
                  <a:pt x="109" y="0"/>
                </a:lnTo>
                <a:lnTo>
                  <a:pt x="106" y="0"/>
                </a:lnTo>
                <a:lnTo>
                  <a:pt x="102" y="1"/>
                </a:lnTo>
                <a:lnTo>
                  <a:pt x="8" y="46"/>
                </a:lnTo>
                <a:lnTo>
                  <a:pt x="5" y="48"/>
                </a:lnTo>
                <a:lnTo>
                  <a:pt x="3" y="50"/>
                </a:lnTo>
                <a:lnTo>
                  <a:pt x="2" y="52"/>
                </a:lnTo>
                <a:lnTo>
                  <a:pt x="1" y="54"/>
                </a:lnTo>
                <a:lnTo>
                  <a:pt x="0" y="58"/>
                </a:lnTo>
                <a:lnTo>
                  <a:pt x="0" y="60"/>
                </a:lnTo>
                <a:lnTo>
                  <a:pt x="0" y="63"/>
                </a:lnTo>
                <a:lnTo>
                  <a:pt x="1" y="66"/>
                </a:lnTo>
                <a:lnTo>
                  <a:pt x="82" y="255"/>
                </a:lnTo>
                <a:lnTo>
                  <a:pt x="15" y="255"/>
                </a:lnTo>
                <a:lnTo>
                  <a:pt x="11" y="256"/>
                </a:lnTo>
                <a:lnTo>
                  <a:pt x="7" y="257"/>
                </a:lnTo>
                <a:lnTo>
                  <a:pt x="5" y="259"/>
                </a:lnTo>
                <a:lnTo>
                  <a:pt x="2" y="261"/>
                </a:lnTo>
                <a:lnTo>
                  <a:pt x="1" y="265"/>
                </a:lnTo>
                <a:lnTo>
                  <a:pt x="0" y="268"/>
                </a:lnTo>
                <a:lnTo>
                  <a:pt x="0" y="271"/>
                </a:lnTo>
                <a:lnTo>
                  <a:pt x="1" y="275"/>
                </a:lnTo>
                <a:lnTo>
                  <a:pt x="114" y="635"/>
                </a:lnTo>
                <a:lnTo>
                  <a:pt x="116" y="640"/>
                </a:lnTo>
                <a:lnTo>
                  <a:pt x="120" y="643"/>
                </a:lnTo>
                <a:lnTo>
                  <a:pt x="123" y="645"/>
                </a:lnTo>
                <a:lnTo>
                  <a:pt x="128" y="646"/>
                </a:lnTo>
                <a:lnTo>
                  <a:pt x="596" y="646"/>
                </a:lnTo>
                <a:lnTo>
                  <a:pt x="589" y="676"/>
                </a:lnTo>
                <a:lnTo>
                  <a:pt x="180" y="676"/>
                </a:lnTo>
                <a:lnTo>
                  <a:pt x="172" y="676"/>
                </a:lnTo>
                <a:lnTo>
                  <a:pt x="165" y="677"/>
                </a:lnTo>
                <a:lnTo>
                  <a:pt x="157" y="679"/>
                </a:lnTo>
                <a:lnTo>
                  <a:pt x="151" y="682"/>
                </a:lnTo>
                <a:lnTo>
                  <a:pt x="144" y="685"/>
                </a:lnTo>
                <a:lnTo>
                  <a:pt x="138" y="689"/>
                </a:lnTo>
                <a:lnTo>
                  <a:pt x="131" y="693"/>
                </a:lnTo>
                <a:lnTo>
                  <a:pt x="127" y="698"/>
                </a:lnTo>
                <a:lnTo>
                  <a:pt x="122" y="703"/>
                </a:lnTo>
                <a:lnTo>
                  <a:pt x="117" y="709"/>
                </a:lnTo>
                <a:lnTo>
                  <a:pt x="113" y="716"/>
                </a:lnTo>
                <a:lnTo>
                  <a:pt x="110" y="722"/>
                </a:lnTo>
                <a:lnTo>
                  <a:pt x="108" y="729"/>
                </a:lnTo>
                <a:lnTo>
                  <a:pt x="106" y="736"/>
                </a:lnTo>
                <a:lnTo>
                  <a:pt x="105" y="744"/>
                </a:lnTo>
                <a:lnTo>
                  <a:pt x="105" y="751"/>
                </a:lnTo>
                <a:lnTo>
                  <a:pt x="105" y="759"/>
                </a:lnTo>
                <a:lnTo>
                  <a:pt x="106" y="766"/>
                </a:lnTo>
                <a:lnTo>
                  <a:pt x="108" y="774"/>
                </a:lnTo>
                <a:lnTo>
                  <a:pt x="110" y="780"/>
                </a:lnTo>
                <a:lnTo>
                  <a:pt x="113" y="787"/>
                </a:lnTo>
                <a:lnTo>
                  <a:pt x="117" y="793"/>
                </a:lnTo>
                <a:lnTo>
                  <a:pt x="122" y="798"/>
                </a:lnTo>
                <a:lnTo>
                  <a:pt x="127" y="804"/>
                </a:lnTo>
                <a:lnTo>
                  <a:pt x="131" y="809"/>
                </a:lnTo>
                <a:lnTo>
                  <a:pt x="138" y="813"/>
                </a:lnTo>
                <a:lnTo>
                  <a:pt x="144" y="818"/>
                </a:lnTo>
                <a:lnTo>
                  <a:pt x="151" y="821"/>
                </a:lnTo>
                <a:lnTo>
                  <a:pt x="157" y="823"/>
                </a:lnTo>
                <a:lnTo>
                  <a:pt x="165" y="825"/>
                </a:lnTo>
                <a:lnTo>
                  <a:pt x="172" y="826"/>
                </a:lnTo>
                <a:lnTo>
                  <a:pt x="180" y="826"/>
                </a:lnTo>
                <a:lnTo>
                  <a:pt x="187" y="826"/>
                </a:lnTo>
                <a:lnTo>
                  <a:pt x="195" y="825"/>
                </a:lnTo>
                <a:lnTo>
                  <a:pt x="202" y="823"/>
                </a:lnTo>
                <a:lnTo>
                  <a:pt x="209" y="821"/>
                </a:lnTo>
                <a:lnTo>
                  <a:pt x="215" y="818"/>
                </a:lnTo>
                <a:lnTo>
                  <a:pt x="221" y="813"/>
                </a:lnTo>
                <a:lnTo>
                  <a:pt x="228" y="809"/>
                </a:lnTo>
                <a:lnTo>
                  <a:pt x="233" y="804"/>
                </a:lnTo>
                <a:lnTo>
                  <a:pt x="238" y="798"/>
                </a:lnTo>
                <a:lnTo>
                  <a:pt x="242" y="793"/>
                </a:lnTo>
                <a:lnTo>
                  <a:pt x="246" y="787"/>
                </a:lnTo>
                <a:lnTo>
                  <a:pt x="249" y="780"/>
                </a:lnTo>
                <a:lnTo>
                  <a:pt x="251" y="774"/>
                </a:lnTo>
                <a:lnTo>
                  <a:pt x="254" y="766"/>
                </a:lnTo>
                <a:lnTo>
                  <a:pt x="255" y="759"/>
                </a:lnTo>
                <a:lnTo>
                  <a:pt x="255" y="751"/>
                </a:lnTo>
                <a:lnTo>
                  <a:pt x="254" y="738"/>
                </a:lnTo>
                <a:lnTo>
                  <a:pt x="250" y="727"/>
                </a:lnTo>
                <a:lnTo>
                  <a:pt x="246" y="716"/>
                </a:lnTo>
                <a:lnTo>
                  <a:pt x="240" y="706"/>
                </a:lnTo>
                <a:lnTo>
                  <a:pt x="526" y="706"/>
                </a:lnTo>
                <a:lnTo>
                  <a:pt x="519" y="716"/>
                </a:lnTo>
                <a:lnTo>
                  <a:pt x="514" y="727"/>
                </a:lnTo>
                <a:lnTo>
                  <a:pt x="511" y="738"/>
                </a:lnTo>
                <a:lnTo>
                  <a:pt x="510" y="751"/>
                </a:lnTo>
                <a:lnTo>
                  <a:pt x="511" y="759"/>
                </a:lnTo>
                <a:lnTo>
                  <a:pt x="512" y="766"/>
                </a:lnTo>
                <a:lnTo>
                  <a:pt x="514" y="774"/>
                </a:lnTo>
                <a:lnTo>
                  <a:pt x="516" y="780"/>
                </a:lnTo>
                <a:lnTo>
                  <a:pt x="519" y="787"/>
                </a:lnTo>
                <a:lnTo>
                  <a:pt x="523" y="793"/>
                </a:lnTo>
                <a:lnTo>
                  <a:pt x="528" y="798"/>
                </a:lnTo>
                <a:lnTo>
                  <a:pt x="532" y="804"/>
                </a:lnTo>
                <a:lnTo>
                  <a:pt x="538" y="809"/>
                </a:lnTo>
                <a:lnTo>
                  <a:pt x="543" y="813"/>
                </a:lnTo>
                <a:lnTo>
                  <a:pt x="549" y="818"/>
                </a:lnTo>
                <a:lnTo>
                  <a:pt x="556" y="821"/>
                </a:lnTo>
                <a:lnTo>
                  <a:pt x="563" y="823"/>
                </a:lnTo>
                <a:lnTo>
                  <a:pt x="570" y="825"/>
                </a:lnTo>
                <a:lnTo>
                  <a:pt x="577" y="826"/>
                </a:lnTo>
                <a:lnTo>
                  <a:pt x="586" y="826"/>
                </a:lnTo>
                <a:lnTo>
                  <a:pt x="593" y="826"/>
                </a:lnTo>
                <a:lnTo>
                  <a:pt x="601" y="825"/>
                </a:lnTo>
                <a:lnTo>
                  <a:pt x="607" y="823"/>
                </a:lnTo>
                <a:lnTo>
                  <a:pt x="615" y="821"/>
                </a:lnTo>
                <a:lnTo>
                  <a:pt x="621" y="818"/>
                </a:lnTo>
                <a:lnTo>
                  <a:pt x="628" y="813"/>
                </a:lnTo>
                <a:lnTo>
                  <a:pt x="633" y="809"/>
                </a:lnTo>
                <a:lnTo>
                  <a:pt x="638" y="804"/>
                </a:lnTo>
                <a:lnTo>
                  <a:pt x="644" y="798"/>
                </a:lnTo>
                <a:lnTo>
                  <a:pt x="648" y="793"/>
                </a:lnTo>
                <a:lnTo>
                  <a:pt x="651" y="787"/>
                </a:lnTo>
                <a:lnTo>
                  <a:pt x="654" y="780"/>
                </a:lnTo>
                <a:lnTo>
                  <a:pt x="658" y="774"/>
                </a:lnTo>
                <a:lnTo>
                  <a:pt x="659" y="766"/>
                </a:lnTo>
                <a:lnTo>
                  <a:pt x="660" y="759"/>
                </a:lnTo>
                <a:lnTo>
                  <a:pt x="661" y="751"/>
                </a:lnTo>
                <a:lnTo>
                  <a:pt x="660" y="740"/>
                </a:lnTo>
                <a:lnTo>
                  <a:pt x="658" y="730"/>
                </a:lnTo>
                <a:lnTo>
                  <a:pt x="653" y="720"/>
                </a:lnTo>
                <a:lnTo>
                  <a:pt x="649" y="710"/>
                </a:lnTo>
                <a:lnTo>
                  <a:pt x="643" y="702"/>
                </a:lnTo>
                <a:lnTo>
                  <a:pt x="635" y="695"/>
                </a:lnTo>
                <a:lnTo>
                  <a:pt x="627" y="689"/>
                </a:lnTo>
                <a:lnTo>
                  <a:pt x="618" y="684"/>
                </a:lnTo>
                <a:lnTo>
                  <a:pt x="629" y="637"/>
                </a:lnTo>
                <a:lnTo>
                  <a:pt x="630" y="635"/>
                </a:lnTo>
                <a:lnTo>
                  <a:pt x="630" y="634"/>
                </a:lnTo>
                <a:lnTo>
                  <a:pt x="717" y="274"/>
                </a:lnTo>
                <a:lnTo>
                  <a:pt x="765" y="75"/>
                </a:lnTo>
                <a:lnTo>
                  <a:pt x="886" y="75"/>
                </a:lnTo>
                <a:lnTo>
                  <a:pt x="889" y="75"/>
                </a:lnTo>
                <a:lnTo>
                  <a:pt x="891" y="74"/>
                </a:lnTo>
                <a:lnTo>
                  <a:pt x="895" y="73"/>
                </a:lnTo>
                <a:lnTo>
                  <a:pt x="897" y="70"/>
                </a:lnTo>
                <a:lnTo>
                  <a:pt x="899" y="68"/>
                </a:lnTo>
                <a:lnTo>
                  <a:pt x="900" y="66"/>
                </a:lnTo>
                <a:lnTo>
                  <a:pt x="901" y="63"/>
                </a:lnTo>
                <a:lnTo>
                  <a:pt x="901" y="60"/>
                </a:lnTo>
                <a:lnTo>
                  <a:pt x="901" y="57"/>
                </a:lnTo>
                <a:lnTo>
                  <a:pt x="900" y="54"/>
                </a:lnTo>
                <a:lnTo>
                  <a:pt x="899" y="51"/>
                </a:lnTo>
                <a:lnTo>
                  <a:pt x="897" y="49"/>
                </a:lnTo>
                <a:lnTo>
                  <a:pt x="895" y="47"/>
                </a:lnTo>
                <a:lnTo>
                  <a:pt x="891" y="46"/>
                </a:lnTo>
                <a:lnTo>
                  <a:pt x="889" y="45"/>
                </a:lnTo>
                <a:lnTo>
                  <a:pt x="886" y="45"/>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21" name="任意多边形(F) 4344" descr="扳手图标。 ">
            <a:extLst>
              <a:ext uri="{FF2B5EF4-FFF2-40B4-BE49-F238E27FC236}">
                <a16:creationId xmlns:a16="http://schemas.microsoft.com/office/drawing/2014/main" id="{16E47223-D7BF-3391-9ECB-0730DED1FD6B}"/>
              </a:ext>
            </a:extLst>
          </p:cNvPr>
          <p:cNvSpPr>
            <a:spLocks/>
          </p:cNvSpPr>
          <p:nvPr/>
        </p:nvSpPr>
        <p:spPr bwMode="auto">
          <a:xfrm>
            <a:off x="7126111" y="1743646"/>
            <a:ext cx="373996" cy="373996"/>
          </a:xfrm>
          <a:custGeom>
            <a:avLst/>
            <a:gdLst>
              <a:gd name="T0" fmla="*/ 853 w 886"/>
              <a:gd name="T1" fmla="*/ 137 h 886"/>
              <a:gd name="T2" fmla="*/ 842 w 886"/>
              <a:gd name="T3" fmla="*/ 134 h 886"/>
              <a:gd name="T4" fmla="*/ 833 w 886"/>
              <a:gd name="T5" fmla="*/ 138 h 886"/>
              <a:gd name="T6" fmla="*/ 646 w 886"/>
              <a:gd name="T7" fmla="*/ 172 h 886"/>
              <a:gd name="T8" fmla="*/ 754 w 886"/>
              <a:gd name="T9" fmla="*/ 46 h 886"/>
              <a:gd name="T10" fmla="*/ 754 w 886"/>
              <a:gd name="T11" fmla="*/ 37 h 886"/>
              <a:gd name="T12" fmla="*/ 747 w 886"/>
              <a:gd name="T13" fmla="*/ 29 h 886"/>
              <a:gd name="T14" fmla="*/ 704 w 886"/>
              <a:gd name="T15" fmla="*/ 12 h 886"/>
              <a:gd name="T16" fmla="*/ 659 w 886"/>
              <a:gd name="T17" fmla="*/ 2 h 886"/>
              <a:gd name="T18" fmla="*/ 615 w 886"/>
              <a:gd name="T19" fmla="*/ 0 h 886"/>
              <a:gd name="T20" fmla="*/ 577 w 886"/>
              <a:gd name="T21" fmla="*/ 6 h 886"/>
              <a:gd name="T22" fmla="*/ 539 w 886"/>
              <a:gd name="T23" fmla="*/ 15 h 886"/>
              <a:gd name="T24" fmla="*/ 505 w 886"/>
              <a:gd name="T25" fmla="*/ 31 h 886"/>
              <a:gd name="T26" fmla="*/ 473 w 886"/>
              <a:gd name="T27" fmla="*/ 52 h 886"/>
              <a:gd name="T28" fmla="*/ 443 w 886"/>
              <a:gd name="T29" fmla="*/ 76 h 886"/>
              <a:gd name="T30" fmla="*/ 405 w 886"/>
              <a:gd name="T31" fmla="*/ 124 h 886"/>
              <a:gd name="T32" fmla="*/ 380 w 886"/>
              <a:gd name="T33" fmla="*/ 178 h 886"/>
              <a:gd name="T34" fmla="*/ 368 w 886"/>
              <a:gd name="T35" fmla="*/ 235 h 886"/>
              <a:gd name="T36" fmla="*/ 368 w 886"/>
              <a:gd name="T37" fmla="*/ 293 h 886"/>
              <a:gd name="T38" fmla="*/ 382 w 886"/>
              <a:gd name="T39" fmla="*/ 351 h 886"/>
              <a:gd name="T40" fmla="*/ 21 w 886"/>
              <a:gd name="T41" fmla="*/ 738 h 886"/>
              <a:gd name="T42" fmla="*/ 7 w 886"/>
              <a:gd name="T43" fmla="*/ 762 h 886"/>
              <a:gd name="T44" fmla="*/ 1 w 886"/>
              <a:gd name="T45" fmla="*/ 787 h 886"/>
              <a:gd name="T46" fmla="*/ 2 w 886"/>
              <a:gd name="T47" fmla="*/ 813 h 886"/>
              <a:gd name="T48" fmla="*/ 11 w 886"/>
              <a:gd name="T49" fmla="*/ 838 h 886"/>
              <a:gd name="T50" fmla="*/ 27 w 886"/>
              <a:gd name="T51" fmla="*/ 860 h 886"/>
              <a:gd name="T52" fmla="*/ 48 w 886"/>
              <a:gd name="T53" fmla="*/ 875 h 886"/>
              <a:gd name="T54" fmla="*/ 73 w 886"/>
              <a:gd name="T55" fmla="*/ 884 h 886"/>
              <a:gd name="T56" fmla="*/ 99 w 886"/>
              <a:gd name="T57" fmla="*/ 885 h 886"/>
              <a:gd name="T58" fmla="*/ 125 w 886"/>
              <a:gd name="T59" fmla="*/ 879 h 886"/>
              <a:gd name="T60" fmla="*/ 148 w 886"/>
              <a:gd name="T61" fmla="*/ 866 h 886"/>
              <a:gd name="T62" fmla="*/ 530 w 886"/>
              <a:gd name="T63" fmla="*/ 502 h 886"/>
              <a:gd name="T64" fmla="*/ 570 w 886"/>
              <a:gd name="T65" fmla="*/ 515 h 886"/>
              <a:gd name="T66" fmla="*/ 612 w 886"/>
              <a:gd name="T67" fmla="*/ 520 h 886"/>
              <a:gd name="T68" fmla="*/ 626 w 886"/>
              <a:gd name="T69" fmla="*/ 520 h 886"/>
              <a:gd name="T70" fmla="*/ 664 w 886"/>
              <a:gd name="T71" fmla="*/ 518 h 886"/>
              <a:gd name="T72" fmla="*/ 702 w 886"/>
              <a:gd name="T73" fmla="*/ 509 h 886"/>
              <a:gd name="T74" fmla="*/ 737 w 886"/>
              <a:gd name="T75" fmla="*/ 496 h 886"/>
              <a:gd name="T76" fmla="*/ 769 w 886"/>
              <a:gd name="T77" fmla="*/ 477 h 886"/>
              <a:gd name="T78" fmla="*/ 800 w 886"/>
              <a:gd name="T79" fmla="*/ 454 h 886"/>
              <a:gd name="T80" fmla="*/ 837 w 886"/>
              <a:gd name="T81" fmla="*/ 413 h 886"/>
              <a:gd name="T82" fmla="*/ 867 w 886"/>
              <a:gd name="T83" fmla="*/ 360 h 886"/>
              <a:gd name="T84" fmla="*/ 883 w 886"/>
              <a:gd name="T85" fmla="*/ 301 h 886"/>
              <a:gd name="T86" fmla="*/ 885 w 886"/>
              <a:gd name="T87" fmla="*/ 241 h 886"/>
              <a:gd name="T88" fmla="*/ 873 w 886"/>
              <a:gd name="T89" fmla="*/ 181 h 8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86" h="886">
                <a:moveTo>
                  <a:pt x="857" y="143"/>
                </a:moveTo>
                <a:lnTo>
                  <a:pt x="855" y="139"/>
                </a:lnTo>
                <a:lnTo>
                  <a:pt x="853" y="137"/>
                </a:lnTo>
                <a:lnTo>
                  <a:pt x="849" y="135"/>
                </a:lnTo>
                <a:lnTo>
                  <a:pt x="846" y="133"/>
                </a:lnTo>
                <a:lnTo>
                  <a:pt x="842" y="134"/>
                </a:lnTo>
                <a:lnTo>
                  <a:pt x="839" y="135"/>
                </a:lnTo>
                <a:lnTo>
                  <a:pt x="836" y="136"/>
                </a:lnTo>
                <a:lnTo>
                  <a:pt x="833" y="138"/>
                </a:lnTo>
                <a:lnTo>
                  <a:pt x="712" y="259"/>
                </a:lnTo>
                <a:lnTo>
                  <a:pt x="646" y="259"/>
                </a:lnTo>
                <a:lnTo>
                  <a:pt x="646" y="172"/>
                </a:lnTo>
                <a:lnTo>
                  <a:pt x="751" y="53"/>
                </a:lnTo>
                <a:lnTo>
                  <a:pt x="753" y="49"/>
                </a:lnTo>
                <a:lnTo>
                  <a:pt x="754" y="46"/>
                </a:lnTo>
                <a:lnTo>
                  <a:pt x="755" y="43"/>
                </a:lnTo>
                <a:lnTo>
                  <a:pt x="755" y="39"/>
                </a:lnTo>
                <a:lnTo>
                  <a:pt x="754" y="37"/>
                </a:lnTo>
                <a:lnTo>
                  <a:pt x="752" y="33"/>
                </a:lnTo>
                <a:lnTo>
                  <a:pt x="750" y="31"/>
                </a:lnTo>
                <a:lnTo>
                  <a:pt x="747" y="29"/>
                </a:lnTo>
                <a:lnTo>
                  <a:pt x="733" y="23"/>
                </a:lnTo>
                <a:lnTo>
                  <a:pt x="719" y="16"/>
                </a:lnTo>
                <a:lnTo>
                  <a:pt x="704" y="12"/>
                </a:lnTo>
                <a:lnTo>
                  <a:pt x="689" y="8"/>
                </a:lnTo>
                <a:lnTo>
                  <a:pt x="674" y="5"/>
                </a:lnTo>
                <a:lnTo>
                  <a:pt x="659" y="2"/>
                </a:lnTo>
                <a:lnTo>
                  <a:pt x="643" y="1"/>
                </a:lnTo>
                <a:lnTo>
                  <a:pt x="628" y="0"/>
                </a:lnTo>
                <a:lnTo>
                  <a:pt x="615" y="0"/>
                </a:lnTo>
                <a:lnTo>
                  <a:pt x="602" y="1"/>
                </a:lnTo>
                <a:lnTo>
                  <a:pt x="589" y="3"/>
                </a:lnTo>
                <a:lnTo>
                  <a:pt x="577" y="6"/>
                </a:lnTo>
                <a:lnTo>
                  <a:pt x="564" y="8"/>
                </a:lnTo>
                <a:lnTo>
                  <a:pt x="552" y="11"/>
                </a:lnTo>
                <a:lnTo>
                  <a:pt x="539" y="15"/>
                </a:lnTo>
                <a:lnTo>
                  <a:pt x="527" y="19"/>
                </a:lnTo>
                <a:lnTo>
                  <a:pt x="516" y="25"/>
                </a:lnTo>
                <a:lnTo>
                  <a:pt x="505" y="31"/>
                </a:lnTo>
                <a:lnTo>
                  <a:pt x="493" y="37"/>
                </a:lnTo>
                <a:lnTo>
                  <a:pt x="482" y="44"/>
                </a:lnTo>
                <a:lnTo>
                  <a:pt x="473" y="52"/>
                </a:lnTo>
                <a:lnTo>
                  <a:pt x="462" y="59"/>
                </a:lnTo>
                <a:lnTo>
                  <a:pt x="452" y="68"/>
                </a:lnTo>
                <a:lnTo>
                  <a:pt x="443" y="76"/>
                </a:lnTo>
                <a:lnTo>
                  <a:pt x="429" y="91"/>
                </a:lnTo>
                <a:lnTo>
                  <a:pt x="416" y="107"/>
                </a:lnTo>
                <a:lnTo>
                  <a:pt x="405" y="124"/>
                </a:lnTo>
                <a:lnTo>
                  <a:pt x="396" y="141"/>
                </a:lnTo>
                <a:lnTo>
                  <a:pt x="387" y="160"/>
                </a:lnTo>
                <a:lnTo>
                  <a:pt x="380" y="178"/>
                </a:lnTo>
                <a:lnTo>
                  <a:pt x="374" y="196"/>
                </a:lnTo>
                <a:lnTo>
                  <a:pt x="370" y="215"/>
                </a:lnTo>
                <a:lnTo>
                  <a:pt x="368" y="235"/>
                </a:lnTo>
                <a:lnTo>
                  <a:pt x="366" y="254"/>
                </a:lnTo>
                <a:lnTo>
                  <a:pt x="367" y="274"/>
                </a:lnTo>
                <a:lnTo>
                  <a:pt x="368" y="293"/>
                </a:lnTo>
                <a:lnTo>
                  <a:pt x="371" y="313"/>
                </a:lnTo>
                <a:lnTo>
                  <a:pt x="376" y="332"/>
                </a:lnTo>
                <a:lnTo>
                  <a:pt x="382" y="351"/>
                </a:lnTo>
                <a:lnTo>
                  <a:pt x="390" y="369"/>
                </a:lnTo>
                <a:lnTo>
                  <a:pt x="27" y="732"/>
                </a:lnTo>
                <a:lnTo>
                  <a:pt x="21" y="738"/>
                </a:lnTo>
                <a:lnTo>
                  <a:pt x="16" y="746"/>
                </a:lnTo>
                <a:lnTo>
                  <a:pt x="11" y="753"/>
                </a:lnTo>
                <a:lnTo>
                  <a:pt x="7" y="762"/>
                </a:lnTo>
                <a:lnTo>
                  <a:pt x="4" y="769"/>
                </a:lnTo>
                <a:lnTo>
                  <a:pt x="2" y="778"/>
                </a:lnTo>
                <a:lnTo>
                  <a:pt x="1" y="787"/>
                </a:lnTo>
                <a:lnTo>
                  <a:pt x="0" y="796"/>
                </a:lnTo>
                <a:lnTo>
                  <a:pt x="1" y="805"/>
                </a:lnTo>
                <a:lnTo>
                  <a:pt x="2" y="813"/>
                </a:lnTo>
                <a:lnTo>
                  <a:pt x="4" y="822"/>
                </a:lnTo>
                <a:lnTo>
                  <a:pt x="7" y="830"/>
                </a:lnTo>
                <a:lnTo>
                  <a:pt x="11" y="838"/>
                </a:lnTo>
                <a:lnTo>
                  <a:pt x="15" y="845"/>
                </a:lnTo>
                <a:lnTo>
                  <a:pt x="20" y="853"/>
                </a:lnTo>
                <a:lnTo>
                  <a:pt x="27" y="860"/>
                </a:lnTo>
                <a:lnTo>
                  <a:pt x="33" y="866"/>
                </a:lnTo>
                <a:lnTo>
                  <a:pt x="41" y="871"/>
                </a:lnTo>
                <a:lnTo>
                  <a:pt x="48" y="875"/>
                </a:lnTo>
                <a:lnTo>
                  <a:pt x="55" y="879"/>
                </a:lnTo>
                <a:lnTo>
                  <a:pt x="64" y="882"/>
                </a:lnTo>
                <a:lnTo>
                  <a:pt x="73" y="884"/>
                </a:lnTo>
                <a:lnTo>
                  <a:pt x="81" y="885"/>
                </a:lnTo>
                <a:lnTo>
                  <a:pt x="91" y="886"/>
                </a:lnTo>
                <a:lnTo>
                  <a:pt x="99" y="885"/>
                </a:lnTo>
                <a:lnTo>
                  <a:pt x="108" y="884"/>
                </a:lnTo>
                <a:lnTo>
                  <a:pt x="116" y="882"/>
                </a:lnTo>
                <a:lnTo>
                  <a:pt x="125" y="879"/>
                </a:lnTo>
                <a:lnTo>
                  <a:pt x="133" y="875"/>
                </a:lnTo>
                <a:lnTo>
                  <a:pt x="140" y="871"/>
                </a:lnTo>
                <a:lnTo>
                  <a:pt x="148" y="866"/>
                </a:lnTo>
                <a:lnTo>
                  <a:pt x="154" y="860"/>
                </a:lnTo>
                <a:lnTo>
                  <a:pt x="517" y="497"/>
                </a:lnTo>
                <a:lnTo>
                  <a:pt x="530" y="502"/>
                </a:lnTo>
                <a:lnTo>
                  <a:pt x="543" y="507"/>
                </a:lnTo>
                <a:lnTo>
                  <a:pt x="556" y="512"/>
                </a:lnTo>
                <a:lnTo>
                  <a:pt x="570" y="515"/>
                </a:lnTo>
                <a:lnTo>
                  <a:pt x="584" y="517"/>
                </a:lnTo>
                <a:lnTo>
                  <a:pt x="598" y="519"/>
                </a:lnTo>
                <a:lnTo>
                  <a:pt x="612" y="520"/>
                </a:lnTo>
                <a:lnTo>
                  <a:pt x="626" y="520"/>
                </a:lnTo>
                <a:lnTo>
                  <a:pt x="626" y="520"/>
                </a:lnTo>
                <a:lnTo>
                  <a:pt x="626" y="520"/>
                </a:lnTo>
                <a:lnTo>
                  <a:pt x="639" y="520"/>
                </a:lnTo>
                <a:lnTo>
                  <a:pt x="651" y="519"/>
                </a:lnTo>
                <a:lnTo>
                  <a:pt x="664" y="518"/>
                </a:lnTo>
                <a:lnTo>
                  <a:pt x="677" y="516"/>
                </a:lnTo>
                <a:lnTo>
                  <a:pt x="689" y="513"/>
                </a:lnTo>
                <a:lnTo>
                  <a:pt x="702" y="509"/>
                </a:lnTo>
                <a:lnTo>
                  <a:pt x="714" y="505"/>
                </a:lnTo>
                <a:lnTo>
                  <a:pt x="725" y="501"/>
                </a:lnTo>
                <a:lnTo>
                  <a:pt x="737" y="496"/>
                </a:lnTo>
                <a:lnTo>
                  <a:pt x="748" y="490"/>
                </a:lnTo>
                <a:lnTo>
                  <a:pt x="758" y="484"/>
                </a:lnTo>
                <a:lnTo>
                  <a:pt x="769" y="477"/>
                </a:lnTo>
                <a:lnTo>
                  <a:pt x="780" y="470"/>
                </a:lnTo>
                <a:lnTo>
                  <a:pt x="791" y="462"/>
                </a:lnTo>
                <a:lnTo>
                  <a:pt x="800" y="454"/>
                </a:lnTo>
                <a:lnTo>
                  <a:pt x="810" y="444"/>
                </a:lnTo>
                <a:lnTo>
                  <a:pt x="824" y="429"/>
                </a:lnTo>
                <a:lnTo>
                  <a:pt x="837" y="413"/>
                </a:lnTo>
                <a:lnTo>
                  <a:pt x="848" y="396"/>
                </a:lnTo>
                <a:lnTo>
                  <a:pt x="858" y="378"/>
                </a:lnTo>
                <a:lnTo>
                  <a:pt x="867" y="360"/>
                </a:lnTo>
                <a:lnTo>
                  <a:pt x="873" y="340"/>
                </a:lnTo>
                <a:lnTo>
                  <a:pt x="878" y="321"/>
                </a:lnTo>
                <a:lnTo>
                  <a:pt x="883" y="301"/>
                </a:lnTo>
                <a:lnTo>
                  <a:pt x="885" y="282"/>
                </a:lnTo>
                <a:lnTo>
                  <a:pt x="886" y="261"/>
                </a:lnTo>
                <a:lnTo>
                  <a:pt x="885" y="241"/>
                </a:lnTo>
                <a:lnTo>
                  <a:pt x="883" y="221"/>
                </a:lnTo>
                <a:lnTo>
                  <a:pt x="878" y="200"/>
                </a:lnTo>
                <a:lnTo>
                  <a:pt x="873" y="181"/>
                </a:lnTo>
                <a:lnTo>
                  <a:pt x="865" y="162"/>
                </a:lnTo>
                <a:lnTo>
                  <a:pt x="857" y="143"/>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22" name="箭头: 右 21">
            <a:extLst>
              <a:ext uri="{FF2B5EF4-FFF2-40B4-BE49-F238E27FC236}">
                <a16:creationId xmlns:a16="http://schemas.microsoft.com/office/drawing/2014/main" id="{19BC21E1-D5DB-20C5-220E-304E701FFA79}"/>
              </a:ext>
            </a:extLst>
          </p:cNvPr>
          <p:cNvSpPr/>
          <p:nvPr/>
        </p:nvSpPr>
        <p:spPr>
          <a:xfrm>
            <a:off x="4624282" y="1742929"/>
            <a:ext cx="1453191" cy="838200"/>
          </a:xfrm>
          <a:prstGeom prst="rightArrow">
            <a:avLst/>
          </a:prstGeom>
          <a:solidFill>
            <a:srgbClr val="92D050"/>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altLang="zh-CN" dirty="0"/>
              <a:t>Solved by</a:t>
            </a:r>
            <a:endParaRPr lang="zh-CN" altLang="en-US" dirty="0"/>
          </a:p>
        </p:txBody>
      </p:sp>
      <p:pic>
        <p:nvPicPr>
          <p:cNvPr id="23" name="图片 22">
            <a:extLst>
              <a:ext uri="{FF2B5EF4-FFF2-40B4-BE49-F238E27FC236}">
                <a16:creationId xmlns:a16="http://schemas.microsoft.com/office/drawing/2014/main" id="{42D59A12-20C9-0821-5ACE-A8447B3074C5}"/>
              </a:ext>
            </a:extLst>
          </p:cNvPr>
          <p:cNvPicPr>
            <a:picLocks noChangeAspect="1"/>
          </p:cNvPicPr>
          <p:nvPr/>
        </p:nvPicPr>
        <p:blipFill rotWithShape="1">
          <a:blip r:embed="rId3"/>
          <a:srcRect r="3985"/>
          <a:stretch/>
        </p:blipFill>
        <p:spPr>
          <a:xfrm>
            <a:off x="2623119" y="3303451"/>
            <a:ext cx="3440960" cy="2779127"/>
          </a:xfrm>
          <a:prstGeom prst="rect">
            <a:avLst/>
          </a:prstGeom>
        </p:spPr>
      </p:pic>
      <p:sp>
        <p:nvSpPr>
          <p:cNvPr id="2" name="标题 1">
            <a:extLst>
              <a:ext uri="{FF2B5EF4-FFF2-40B4-BE49-F238E27FC236}">
                <a16:creationId xmlns:a16="http://schemas.microsoft.com/office/drawing/2014/main" id="{78442F55-6258-92AC-77F4-A5830E5C2802}"/>
              </a:ext>
            </a:extLst>
          </p:cNvPr>
          <p:cNvSpPr txBox="1">
            <a:spLocks/>
          </p:cNvSpPr>
          <p:nvPr/>
        </p:nvSpPr>
        <p:spPr>
          <a:xfrm>
            <a:off x="4053630" y="208751"/>
            <a:ext cx="4084739" cy="611922"/>
          </a:xfrm>
          <a:prstGeom prst="rect">
            <a:avLst/>
          </a:prstGeom>
        </p:spPr>
        <p:txBody>
          <a:bodyPr/>
          <a:lstStyle>
            <a:lvl1pPr algn="l" defTabSz="914400" rtl="0" eaLnBrk="1" latinLnBrk="0" hangingPunct="1">
              <a:lnSpc>
                <a:spcPct val="90000"/>
              </a:lnSpc>
              <a:spcBef>
                <a:spcPct val="0"/>
              </a:spcBef>
              <a:buNone/>
              <a:defRPr lang="zh-CN" altLang="en-US" sz="2800" b="1" kern="1200">
                <a:solidFill>
                  <a:schemeClr val="tx1"/>
                </a:solidFill>
                <a:latin typeface="+mj-lt"/>
                <a:ea typeface="+mj-ea"/>
                <a:cs typeface="+mj-cs"/>
              </a:defRPr>
            </a:lvl1pPr>
          </a:lstStyle>
          <a:p>
            <a:r>
              <a:rPr lang="en-US" altLang="zh-CN" dirty="0"/>
              <a:t>Problem and Solution</a:t>
            </a:r>
            <a:endParaRPr lang="en-US" dirty="0"/>
          </a:p>
        </p:txBody>
      </p:sp>
      <p:pic>
        <p:nvPicPr>
          <p:cNvPr id="3" name="图片 2">
            <a:extLst>
              <a:ext uri="{FF2B5EF4-FFF2-40B4-BE49-F238E27FC236}">
                <a16:creationId xmlns:a16="http://schemas.microsoft.com/office/drawing/2014/main" id="{62A940B2-A794-5B0B-3303-6A299941CC6A}"/>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r="6114"/>
          <a:stretch/>
        </p:blipFill>
        <p:spPr bwMode="auto">
          <a:xfrm>
            <a:off x="8475020" y="3303451"/>
            <a:ext cx="3615682" cy="2658684"/>
          </a:xfrm>
          <a:prstGeom prst="rect">
            <a:avLst/>
          </a:prstGeom>
          <a:noFill/>
          <a:ln>
            <a:noFill/>
          </a:ln>
          <a:extLst>
            <a:ext uri="{53640926-AAD7-44D8-BBD7-CCE9431645EC}">
              <a14:shadowObscured xmlns:a14="http://schemas.microsoft.com/office/drawing/2010/main"/>
            </a:ext>
          </a:extLst>
        </p:spPr>
      </p:pic>
    </p:spTree>
    <p:custDataLst>
      <p:tags r:id="rId1"/>
    </p:custDataLst>
    <p:extLst>
      <p:ext uri="{BB962C8B-B14F-4D97-AF65-F5344CB8AC3E}">
        <p14:creationId xmlns:p14="http://schemas.microsoft.com/office/powerpoint/2010/main" val="2089461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500"/>
                                        <p:tgtEl>
                                          <p:spTgt spid="1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fade">
                                      <p:cBhvr>
                                        <p:cTn id="16" dur="500"/>
                                        <p:tgtEl>
                                          <p:spTgt spid="2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fade">
                                      <p:cBhvr>
                                        <p:cTn id="19"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7" grpId="0"/>
      <p:bldP spid="19" grpId="0"/>
      <p:bldP spid="21" grpId="0" animBg="1"/>
      <p:bldP spid="2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48BE7ECF-AABB-FA2A-852C-EDAD6083930E}"/>
              </a:ext>
            </a:extLst>
          </p:cNvPr>
          <p:cNvSpPr txBox="1"/>
          <p:nvPr/>
        </p:nvSpPr>
        <p:spPr>
          <a:xfrm>
            <a:off x="5428343" y="1857829"/>
            <a:ext cx="1335314" cy="1349828"/>
          </a:xfrm>
          <a:prstGeom prst="teardrop">
            <a:avLst/>
          </a:prstGeom>
          <a:solidFill>
            <a:schemeClr val="accent1">
              <a:lumMod val="40000"/>
              <a:lumOff val="60000"/>
            </a:schemeClr>
          </a:solidFill>
        </p:spPr>
        <p:txBody>
          <a:bodyPr wrap="square" rtlCol="0">
            <a:normAutofit/>
          </a:bodyPr>
          <a:lstStyle/>
          <a:p>
            <a:pPr algn="ctr"/>
            <a:r>
              <a:rPr lang="en-US" altLang="zh-CN" sz="4400" b="1" dirty="0"/>
              <a:t>03</a:t>
            </a:r>
            <a:endParaRPr lang="zh-CN" altLang="en-US" sz="4400" b="1" dirty="0"/>
          </a:p>
        </p:txBody>
      </p:sp>
      <p:sp>
        <p:nvSpPr>
          <p:cNvPr id="9" name="标题 4">
            <a:extLst>
              <a:ext uri="{FF2B5EF4-FFF2-40B4-BE49-F238E27FC236}">
                <a16:creationId xmlns:a16="http://schemas.microsoft.com/office/drawing/2014/main" id="{16319A88-E329-1AE9-F1E0-D9599619B2B2}"/>
              </a:ext>
            </a:extLst>
          </p:cNvPr>
          <p:cNvSpPr txBox="1">
            <a:spLocks/>
          </p:cNvSpPr>
          <p:nvPr/>
        </p:nvSpPr>
        <p:spPr>
          <a:xfrm>
            <a:off x="3172361" y="3305628"/>
            <a:ext cx="6319982" cy="951057"/>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lang="zh-CN" altLang="en-US" sz="3200" b="1" kern="1200">
                <a:solidFill>
                  <a:schemeClr val="tx1"/>
                </a:solidFill>
                <a:latin typeface="+mj-lt"/>
                <a:ea typeface="+mj-ea"/>
                <a:cs typeface="+mj-cs"/>
              </a:defRPr>
            </a:lvl1pPr>
          </a:lstStyle>
          <a:p>
            <a:r>
              <a:rPr lang="en-US" altLang="zh-CN" sz="3600" dirty="0"/>
              <a:t>Approach and Result </a:t>
            </a:r>
            <a:endParaRPr lang="en-US" sz="3600" dirty="0"/>
          </a:p>
        </p:txBody>
      </p:sp>
    </p:spTree>
    <p:custDataLst>
      <p:tags r:id="rId1"/>
    </p:custDataLst>
    <p:extLst>
      <p:ext uri="{BB962C8B-B14F-4D97-AF65-F5344CB8AC3E}">
        <p14:creationId xmlns:p14="http://schemas.microsoft.com/office/powerpoint/2010/main" val="1847022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EBB8F0-C8DA-CC29-E9D2-A35946ADA1C9}"/>
              </a:ext>
            </a:extLst>
          </p:cNvPr>
          <p:cNvSpPr>
            <a:spLocks noGrp="1"/>
          </p:cNvSpPr>
          <p:nvPr>
            <p:ph type="title"/>
          </p:nvPr>
        </p:nvSpPr>
        <p:spPr/>
        <p:txBody>
          <a:bodyPr/>
          <a:lstStyle/>
          <a:p>
            <a:r>
              <a:rPr lang="en-US" altLang="zh-CN" dirty="0"/>
              <a:t>Simple-</a:t>
            </a:r>
            <a:r>
              <a:rPr lang="en-US" altLang="zh-CN" dirty="0" err="1"/>
              <a:t>MLPClssifier</a:t>
            </a:r>
            <a:endParaRPr lang="zh-CN" altLang="en-US" dirty="0"/>
          </a:p>
        </p:txBody>
      </p:sp>
      <p:grpSp>
        <p:nvGrpSpPr>
          <p:cNvPr id="11" name="组合 10">
            <a:extLst>
              <a:ext uri="{FF2B5EF4-FFF2-40B4-BE49-F238E27FC236}">
                <a16:creationId xmlns:a16="http://schemas.microsoft.com/office/drawing/2014/main" id="{BC13F5D5-CD33-45C3-EE10-DC3360C9F437}"/>
              </a:ext>
            </a:extLst>
          </p:cNvPr>
          <p:cNvGrpSpPr/>
          <p:nvPr/>
        </p:nvGrpSpPr>
        <p:grpSpPr>
          <a:xfrm>
            <a:off x="439648" y="1287173"/>
            <a:ext cx="5301024" cy="5003800"/>
            <a:chOff x="660400" y="1452070"/>
            <a:chExt cx="4619258" cy="4360260"/>
          </a:xfrm>
        </p:grpSpPr>
        <p:grpSp>
          <p:nvGrpSpPr>
            <p:cNvPr id="21" name="组合 20">
              <a:extLst>
                <a:ext uri="{FF2B5EF4-FFF2-40B4-BE49-F238E27FC236}">
                  <a16:creationId xmlns:a16="http://schemas.microsoft.com/office/drawing/2014/main" id="{07986C3F-C432-E825-E97C-EAB1C7680EC7}"/>
                </a:ext>
              </a:extLst>
            </p:cNvPr>
            <p:cNvGrpSpPr/>
            <p:nvPr/>
          </p:nvGrpSpPr>
          <p:grpSpPr>
            <a:xfrm>
              <a:off x="660400" y="1452070"/>
              <a:ext cx="4360260" cy="4360260"/>
              <a:chOff x="4351867" y="1896533"/>
              <a:chExt cx="914400" cy="914400"/>
            </a:xfrm>
          </p:grpSpPr>
          <p:sp>
            <p:nvSpPr>
              <p:cNvPr id="26" name="弧形 25">
                <a:extLst>
                  <a:ext uri="{FF2B5EF4-FFF2-40B4-BE49-F238E27FC236}">
                    <a16:creationId xmlns:a16="http://schemas.microsoft.com/office/drawing/2014/main" id="{12C80695-1C8C-E1D5-3D67-331A79CB72F6}"/>
                  </a:ext>
                </a:extLst>
              </p:cNvPr>
              <p:cNvSpPr/>
              <p:nvPr/>
            </p:nvSpPr>
            <p:spPr>
              <a:xfrm>
                <a:off x="4351867" y="1896533"/>
                <a:ext cx="914400" cy="914400"/>
              </a:xfrm>
              <a:prstGeom prst="arc">
                <a:avLst/>
              </a:prstGeom>
              <a:ln>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7" name="弧形 26">
                <a:extLst>
                  <a:ext uri="{FF2B5EF4-FFF2-40B4-BE49-F238E27FC236}">
                    <a16:creationId xmlns:a16="http://schemas.microsoft.com/office/drawing/2014/main" id="{642B3303-AEB4-3192-5ADA-19695CAE8169}"/>
                  </a:ext>
                </a:extLst>
              </p:cNvPr>
              <p:cNvSpPr/>
              <p:nvPr/>
            </p:nvSpPr>
            <p:spPr>
              <a:xfrm flipV="1">
                <a:off x="4351867" y="1896533"/>
                <a:ext cx="914400" cy="914400"/>
              </a:xfrm>
              <a:prstGeom prst="arc">
                <a:avLst/>
              </a:prstGeom>
              <a:ln>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sp>
          <p:nvSpPr>
            <p:cNvPr id="22" name="椭圆 21">
              <a:extLst>
                <a:ext uri="{FF2B5EF4-FFF2-40B4-BE49-F238E27FC236}">
                  <a16:creationId xmlns:a16="http://schemas.microsoft.com/office/drawing/2014/main" id="{52C1B3E9-3A3C-A76F-FD20-A925A8CC03F9}"/>
                </a:ext>
              </a:extLst>
            </p:cNvPr>
            <p:cNvSpPr/>
            <p:nvPr/>
          </p:nvSpPr>
          <p:spPr>
            <a:xfrm>
              <a:off x="3460206" y="1452070"/>
              <a:ext cx="273394" cy="27339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DA747956-C637-E970-EDC5-662A5F72201B}"/>
                </a:ext>
              </a:extLst>
            </p:cNvPr>
            <p:cNvSpPr/>
            <p:nvPr/>
          </p:nvSpPr>
          <p:spPr>
            <a:xfrm>
              <a:off x="4315140" y="2045589"/>
              <a:ext cx="409260" cy="40926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5C762BBF-AAAE-6069-8AC0-55D181ED96F5}"/>
                </a:ext>
              </a:extLst>
            </p:cNvPr>
            <p:cNvSpPr/>
            <p:nvPr/>
          </p:nvSpPr>
          <p:spPr>
            <a:xfrm>
              <a:off x="4517878" y="3994652"/>
              <a:ext cx="761780" cy="76178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AD695ED6-657F-CA29-90A2-7C4A548EBE02}"/>
                </a:ext>
              </a:extLst>
            </p:cNvPr>
            <p:cNvSpPr/>
            <p:nvPr/>
          </p:nvSpPr>
          <p:spPr>
            <a:xfrm>
              <a:off x="3587546" y="5542330"/>
              <a:ext cx="180320" cy="1803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2" name="组合 61">
            <a:extLst>
              <a:ext uri="{FF2B5EF4-FFF2-40B4-BE49-F238E27FC236}">
                <a16:creationId xmlns:a16="http://schemas.microsoft.com/office/drawing/2014/main" id="{ABD0E5F7-02DA-83C5-88B5-249B49324B1E}"/>
              </a:ext>
            </a:extLst>
          </p:cNvPr>
          <p:cNvGrpSpPr/>
          <p:nvPr/>
        </p:nvGrpSpPr>
        <p:grpSpPr>
          <a:xfrm>
            <a:off x="6402332" y="2694102"/>
            <a:ext cx="4501466" cy="1902611"/>
            <a:chOff x="6515101" y="1130300"/>
            <a:chExt cx="5003799" cy="1231237"/>
          </a:xfrm>
        </p:grpSpPr>
        <p:sp>
          <p:nvSpPr>
            <p:cNvPr id="4" name="矩形: 圆角 3">
              <a:extLst>
                <a:ext uri="{FF2B5EF4-FFF2-40B4-BE49-F238E27FC236}">
                  <a16:creationId xmlns:a16="http://schemas.microsoft.com/office/drawing/2014/main" id="{025F5BDC-DE38-02BF-CA38-7E162FE212C9}"/>
                </a:ext>
              </a:extLst>
            </p:cNvPr>
            <p:cNvSpPr/>
            <p:nvPr/>
          </p:nvSpPr>
          <p:spPr>
            <a:xfrm>
              <a:off x="6515101" y="1130300"/>
              <a:ext cx="5003799" cy="1231237"/>
            </a:xfrm>
            <a:prstGeom prst="roundRect">
              <a:avLst/>
            </a:prstGeom>
            <a:solidFill>
              <a:schemeClr val="tx2">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a:extLst>
                <a:ext uri="{FF2B5EF4-FFF2-40B4-BE49-F238E27FC236}">
                  <a16:creationId xmlns:a16="http://schemas.microsoft.com/office/drawing/2014/main" id="{7CB8138E-5B24-3F60-CE05-01F1E4E883C6}"/>
                </a:ext>
              </a:extLst>
            </p:cNvPr>
            <p:cNvSpPr/>
            <p:nvPr/>
          </p:nvSpPr>
          <p:spPr>
            <a:xfrm>
              <a:off x="6720996" y="1248338"/>
              <a:ext cx="4589620" cy="7049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p>
              <a:pPr algn="just">
                <a:lnSpc>
                  <a:spcPct val="130000"/>
                </a:lnSpc>
              </a:pPr>
              <a:r>
                <a:rPr kumimoji="1" lang="en-US" altLang="zh-CN" sz="1100" dirty="0">
                  <a:solidFill>
                    <a:schemeClr val="tx1"/>
                  </a:solidFill>
                </a:rPr>
                <a:t>This model have two hidden layer, The first hidden layer have 100 </a:t>
              </a:r>
              <a:r>
                <a:rPr kumimoji="1" lang="en-US" altLang="zh-CN" sz="1100" dirty="0" err="1">
                  <a:solidFill>
                    <a:schemeClr val="tx1"/>
                  </a:solidFill>
                </a:rPr>
                <a:t>nerus</a:t>
              </a:r>
              <a:r>
                <a:rPr kumimoji="1" lang="en-US" altLang="zh-CN" sz="1100" dirty="0">
                  <a:solidFill>
                    <a:schemeClr val="tx1"/>
                  </a:solidFill>
                </a:rPr>
                <a:t> and the second hidden layer have 50 </a:t>
              </a:r>
              <a:r>
                <a:rPr kumimoji="1" lang="en-US" altLang="zh-CN" sz="1100" dirty="0" err="1">
                  <a:solidFill>
                    <a:schemeClr val="tx1"/>
                  </a:solidFill>
                </a:rPr>
                <a:t>nerus</a:t>
              </a:r>
              <a:r>
                <a:rPr kumimoji="1" lang="en-US" altLang="zh-CN" sz="1100" dirty="0">
                  <a:solidFill>
                    <a:schemeClr val="tx1"/>
                  </a:solidFill>
                </a:rPr>
                <a:t>.</a:t>
              </a:r>
            </a:p>
            <a:p>
              <a:pPr marL="171450" indent="-171450" algn="just">
                <a:lnSpc>
                  <a:spcPct val="130000"/>
                </a:lnSpc>
                <a:buFont typeface="Arial" panose="020B0604020202020204" pitchFamily="34" charset="0"/>
                <a:buChar char="•"/>
              </a:pPr>
              <a:r>
                <a:rPr kumimoji="1" lang="en-US" altLang="zh-CN" sz="1100" dirty="0">
                  <a:solidFill>
                    <a:schemeClr val="tx1"/>
                  </a:solidFill>
                </a:rPr>
                <a:t>The key part is </a:t>
              </a:r>
              <a:r>
                <a:rPr kumimoji="1" lang="en-US" altLang="zh-CN" sz="1100" b="1" dirty="0">
                  <a:solidFill>
                    <a:schemeClr val="tx1"/>
                  </a:solidFill>
                </a:rPr>
                <a:t>Forward Propagation</a:t>
              </a:r>
              <a:r>
                <a:rPr kumimoji="1" lang="en-US" altLang="zh-CN" sz="1100" dirty="0">
                  <a:solidFill>
                    <a:schemeClr val="tx1"/>
                  </a:solidFill>
                </a:rPr>
                <a:t>: Data flows from input to output layer. Each neuron computes:</a:t>
              </a:r>
            </a:p>
          </p:txBody>
        </p:sp>
      </p:grpSp>
      <p:sp>
        <p:nvSpPr>
          <p:cNvPr id="3" name="矩形: 圆角 2">
            <a:extLst>
              <a:ext uri="{FF2B5EF4-FFF2-40B4-BE49-F238E27FC236}">
                <a16:creationId xmlns:a16="http://schemas.microsoft.com/office/drawing/2014/main" id="{91E9B632-3502-0672-E5BB-444A7A6DED33}"/>
              </a:ext>
            </a:extLst>
          </p:cNvPr>
          <p:cNvSpPr/>
          <p:nvPr/>
        </p:nvSpPr>
        <p:spPr>
          <a:xfrm>
            <a:off x="5740672" y="1116396"/>
            <a:ext cx="3662821" cy="858176"/>
          </a:xfrm>
          <a:prstGeom prst="roundRect">
            <a:avLst/>
          </a:prstGeom>
          <a:solidFill>
            <a:schemeClr val="tx2">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矩形 4">
            <a:extLst>
              <a:ext uri="{FF2B5EF4-FFF2-40B4-BE49-F238E27FC236}">
                <a16:creationId xmlns:a16="http://schemas.microsoft.com/office/drawing/2014/main" id="{14D96451-7BC1-0D97-144D-28939010B229}"/>
              </a:ext>
            </a:extLst>
          </p:cNvPr>
          <p:cNvSpPr/>
          <p:nvPr/>
        </p:nvSpPr>
        <p:spPr>
          <a:xfrm>
            <a:off x="5844115" y="1246917"/>
            <a:ext cx="3455929" cy="5095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p>
            <a:pPr algn="just">
              <a:lnSpc>
                <a:spcPct val="130000"/>
              </a:lnSpc>
            </a:pPr>
            <a:r>
              <a:rPr kumimoji="1" lang="en-US" altLang="zh-CN" sz="1100" dirty="0">
                <a:solidFill>
                  <a:schemeClr val="tx1"/>
                </a:solidFill>
              </a:rPr>
              <a:t>The model employs one input layer, two hidden layer and one output layer.</a:t>
            </a:r>
          </a:p>
        </p:txBody>
      </p:sp>
      <p:grpSp>
        <p:nvGrpSpPr>
          <p:cNvPr id="9" name="组合 8">
            <a:extLst>
              <a:ext uri="{FF2B5EF4-FFF2-40B4-BE49-F238E27FC236}">
                <a16:creationId xmlns:a16="http://schemas.microsoft.com/office/drawing/2014/main" id="{53F976F5-F63B-94CB-77B4-310762EFA2B3}"/>
              </a:ext>
            </a:extLst>
          </p:cNvPr>
          <p:cNvGrpSpPr/>
          <p:nvPr/>
        </p:nvGrpSpPr>
        <p:grpSpPr>
          <a:xfrm>
            <a:off x="6004322" y="5180393"/>
            <a:ext cx="4406245" cy="800730"/>
            <a:chOff x="6515101" y="1130300"/>
            <a:chExt cx="5003799" cy="1574754"/>
          </a:xfrm>
        </p:grpSpPr>
        <p:sp>
          <p:nvSpPr>
            <p:cNvPr id="10" name="矩形: 圆角 9">
              <a:extLst>
                <a:ext uri="{FF2B5EF4-FFF2-40B4-BE49-F238E27FC236}">
                  <a16:creationId xmlns:a16="http://schemas.microsoft.com/office/drawing/2014/main" id="{7BD46B92-75DD-6CCE-936E-20E6B2F8B82F}"/>
                </a:ext>
              </a:extLst>
            </p:cNvPr>
            <p:cNvSpPr/>
            <p:nvPr/>
          </p:nvSpPr>
          <p:spPr>
            <a:xfrm>
              <a:off x="6515101" y="1130300"/>
              <a:ext cx="5003799" cy="1231237"/>
            </a:xfrm>
            <a:prstGeom prst="roundRect">
              <a:avLst/>
            </a:prstGeom>
            <a:solidFill>
              <a:schemeClr val="tx2">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2EE5D171-C66F-610C-98D4-1F37FBC884F6}"/>
                </a:ext>
              </a:extLst>
            </p:cNvPr>
            <p:cNvSpPr/>
            <p:nvPr/>
          </p:nvSpPr>
          <p:spPr>
            <a:xfrm>
              <a:off x="6720996" y="1248338"/>
              <a:ext cx="4589620" cy="14567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p>
              <a:pPr algn="just">
                <a:lnSpc>
                  <a:spcPct val="130000"/>
                </a:lnSpc>
              </a:pPr>
              <a:r>
                <a:rPr kumimoji="1" lang="en-US" altLang="zh-CN" sz="1100" dirty="0">
                  <a:solidFill>
                    <a:schemeClr val="tx1"/>
                  </a:solidFill>
                </a:rPr>
                <a:t>This neural network is capable of analyzing clinical data and improving the overall accuracy in multimodal models</a:t>
              </a:r>
            </a:p>
          </p:txBody>
        </p:sp>
      </p:grpSp>
      <p:pic>
        <p:nvPicPr>
          <p:cNvPr id="8" name="图片 7">
            <a:extLst>
              <a:ext uri="{FF2B5EF4-FFF2-40B4-BE49-F238E27FC236}">
                <a16:creationId xmlns:a16="http://schemas.microsoft.com/office/drawing/2014/main" id="{48120696-BEF8-9F0B-F4CA-9DF69B8AAC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78234" y="1808798"/>
            <a:ext cx="3230606" cy="3912380"/>
          </a:xfrm>
          <a:prstGeom prst="rect">
            <a:avLst/>
          </a:prstGeom>
        </p:spPr>
      </p:pic>
      <p:pic>
        <p:nvPicPr>
          <p:cNvPr id="14" name="图片 13">
            <a:extLst>
              <a:ext uri="{FF2B5EF4-FFF2-40B4-BE49-F238E27FC236}">
                <a16:creationId xmlns:a16="http://schemas.microsoft.com/office/drawing/2014/main" id="{5B269E62-08BB-B229-A76C-5B28BEFB57EB}"/>
              </a:ext>
            </a:extLst>
          </p:cNvPr>
          <p:cNvPicPr>
            <a:picLocks noChangeAspect="1"/>
          </p:cNvPicPr>
          <p:nvPr/>
        </p:nvPicPr>
        <p:blipFill>
          <a:blip r:embed="rId4"/>
          <a:stretch>
            <a:fillRect/>
          </a:stretch>
        </p:blipFill>
        <p:spPr>
          <a:xfrm>
            <a:off x="7902951" y="3819394"/>
            <a:ext cx="1609290" cy="657812"/>
          </a:xfrm>
          <a:prstGeom prst="rect">
            <a:avLst/>
          </a:prstGeom>
        </p:spPr>
      </p:pic>
      <p:sp>
        <p:nvSpPr>
          <p:cNvPr id="15" name="文本框 14">
            <a:extLst>
              <a:ext uri="{FF2B5EF4-FFF2-40B4-BE49-F238E27FC236}">
                <a16:creationId xmlns:a16="http://schemas.microsoft.com/office/drawing/2014/main" id="{6A3BDA3A-6E49-F117-603E-467022371A08}"/>
              </a:ext>
            </a:extLst>
          </p:cNvPr>
          <p:cNvSpPr txBox="1"/>
          <p:nvPr/>
        </p:nvSpPr>
        <p:spPr>
          <a:xfrm>
            <a:off x="1014509" y="6421982"/>
            <a:ext cx="4428939" cy="307777"/>
          </a:xfrm>
          <a:prstGeom prst="rect">
            <a:avLst/>
          </a:prstGeom>
          <a:noFill/>
        </p:spPr>
        <p:txBody>
          <a:bodyPr wrap="square" rtlCol="0">
            <a:spAutoFit/>
          </a:bodyPr>
          <a:lstStyle/>
          <a:p>
            <a:r>
              <a:rPr lang="en-US" altLang="zh-CN" sz="1400" dirty="0"/>
              <a:t>Figure 2:The model architecture of the simple-MLP</a:t>
            </a:r>
            <a:endParaRPr lang="zh-CN" altLang="en-US" sz="1400" dirty="0"/>
          </a:p>
        </p:txBody>
      </p:sp>
    </p:spTree>
    <p:custDataLst>
      <p:tags r:id="rId1"/>
    </p:custDataLst>
    <p:extLst>
      <p:ext uri="{BB962C8B-B14F-4D97-AF65-F5344CB8AC3E}">
        <p14:creationId xmlns:p14="http://schemas.microsoft.com/office/powerpoint/2010/main" val="1539590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2"/>
                                        </p:tgtEl>
                                        <p:attrNameLst>
                                          <p:attrName>style.visibility</p:attrName>
                                        </p:attrNameLst>
                                      </p:cBhvr>
                                      <p:to>
                                        <p:strVal val="visible"/>
                                      </p:to>
                                    </p:set>
                                    <p:animEffect transition="in" filter="fade">
                                      <p:cBhvr>
                                        <p:cTn id="7" dur="500"/>
                                        <p:tgtEl>
                                          <p:spTgt spid="6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Id&quot;:&quot;GuidesStyle_Normal&quot;,&quot;Name&quot;:&quot;正常&quot;,&quot;Kind&quot;:&quot;System&quot;,&quot;OldGuidesSetting&quot;:{&quot;HeaderHeight&quot;:15.0,&quot;FooterHeight&quot;:9.0,&quot;SideMargin&quot;:5.5,&quot;TopMargin&quot;:0.0,&quot;BottomMargin&quot;:0.0,&quot;IntervalMargin&quot;:1.5}}"/>
  <p:tag name="ISLIDE.THEME" val="#973732"/>
  <p:tag name="ISLIDE.TEMPLATE" val="4678fee2-0c51-4820-8da8-cebb96f7373d"/>
</p:tagLst>
</file>

<file path=ppt/tags/tag10.xml><?xml version="1.0" encoding="utf-8"?>
<p:tagLst xmlns:a="http://schemas.openxmlformats.org/drawingml/2006/main" xmlns:r="http://schemas.openxmlformats.org/officeDocument/2006/relationships" xmlns:p="http://schemas.openxmlformats.org/presentationml/2006/main">
  <p:tag name="ISLIDE.DIAGRAM" val="#949783;"/>
  <p:tag name="ISLIDE.VECTOR" val="#971942;#966757;"/>
</p:tagLst>
</file>

<file path=ppt/tags/tag11.xml><?xml version="1.0" encoding="utf-8"?>
<p:tagLst xmlns:a="http://schemas.openxmlformats.org/drawingml/2006/main" xmlns:r="http://schemas.openxmlformats.org/officeDocument/2006/relationships" xmlns:p="http://schemas.openxmlformats.org/presentationml/2006/main">
  <p:tag name="ISLIDE.DIAGRAM" val="#949783;"/>
  <p:tag name="ISLIDE.VECTOR" val="#971942;#966757;"/>
</p:tagLst>
</file>

<file path=ppt/tags/tag12.xml><?xml version="1.0" encoding="utf-8"?>
<p:tagLst xmlns:a="http://schemas.openxmlformats.org/drawingml/2006/main" xmlns:r="http://schemas.openxmlformats.org/officeDocument/2006/relationships" xmlns:p="http://schemas.openxmlformats.org/presentationml/2006/main">
  <p:tag name="ISLIDE.DIAGRAM" val="#949783;"/>
  <p:tag name="ISLIDE.VECTOR" val="#971942;#966757;"/>
</p:tagLst>
</file>

<file path=ppt/tags/tag13.xml><?xml version="1.0" encoding="utf-8"?>
<p:tagLst xmlns:a="http://schemas.openxmlformats.org/drawingml/2006/main" xmlns:r="http://schemas.openxmlformats.org/officeDocument/2006/relationships" xmlns:p="http://schemas.openxmlformats.org/presentationml/2006/main">
  <p:tag name="ISLIDE.DIAGRAM" val="#949843;"/>
</p:tagLst>
</file>

<file path=ppt/tags/tag14.xml><?xml version="1.0" encoding="utf-8"?>
<p:tagLst xmlns:a="http://schemas.openxmlformats.org/drawingml/2006/main" xmlns:r="http://schemas.openxmlformats.org/officeDocument/2006/relationships" xmlns:p="http://schemas.openxmlformats.org/presentationml/2006/main">
  <p:tag name="ISLIDE.DIAGRAM" val="#949843;"/>
</p:tagLst>
</file>

<file path=ppt/tags/tag15.xml><?xml version="1.0" encoding="utf-8"?>
<p:tagLst xmlns:a="http://schemas.openxmlformats.org/drawingml/2006/main" xmlns:r="http://schemas.openxmlformats.org/officeDocument/2006/relationships" xmlns:p="http://schemas.openxmlformats.org/presentationml/2006/main">
  <p:tag name="ISLIDE.DIAGRAM" val="#949843;"/>
</p:tagLst>
</file>

<file path=ppt/tags/tag16.xml><?xml version="1.0" encoding="utf-8"?>
<p:tagLst xmlns:a="http://schemas.openxmlformats.org/drawingml/2006/main" xmlns:r="http://schemas.openxmlformats.org/officeDocument/2006/relationships" xmlns:p="http://schemas.openxmlformats.org/presentationml/2006/main">
  <p:tag name="ISLIDE.DIAGRAM" val="#949843;"/>
</p:tagLst>
</file>

<file path=ppt/tags/tag17.xml><?xml version="1.0" encoding="utf-8"?>
<p:tagLst xmlns:a="http://schemas.openxmlformats.org/drawingml/2006/main" xmlns:r="http://schemas.openxmlformats.org/officeDocument/2006/relationships" xmlns:p="http://schemas.openxmlformats.org/presentationml/2006/main">
  <p:tag name="ISLIDE.THEME" val="https://www.islide.cc;"/>
</p:tagLst>
</file>

<file path=ppt/tags/tag18.xml><?xml version="1.0" encoding="utf-8"?>
<p:tagLst xmlns:a="http://schemas.openxmlformats.org/drawingml/2006/main" xmlns:r="http://schemas.openxmlformats.org/officeDocument/2006/relationships" xmlns:p="http://schemas.openxmlformats.org/presentationml/2006/main">
  <p:tag name="ISLIDE.DIAGRAM" val="#940045;"/>
</p:tagLst>
</file>

<file path=ppt/tags/tag19.xml><?xml version="1.0" encoding="utf-8"?>
<p:tagLst xmlns:a="http://schemas.openxmlformats.org/drawingml/2006/main" xmlns:r="http://schemas.openxmlformats.org/officeDocument/2006/relationships" xmlns:p="http://schemas.openxmlformats.org/presentationml/2006/main">
  <p:tag name="ISLIDE.DIAGRAM" val="#949774;"/>
</p:tagLst>
</file>

<file path=ppt/tags/tag2.xml><?xml version="1.0" encoding="utf-8"?>
<p:tagLst xmlns:a="http://schemas.openxmlformats.org/drawingml/2006/main" xmlns:r="http://schemas.openxmlformats.org/officeDocument/2006/relationships" xmlns:p="http://schemas.openxmlformats.org/presentationml/2006/main">
  <p:tag name="ISLIDE.THEME" val="https://www.islide.cc;"/>
</p:tagLst>
</file>

<file path=ppt/tags/tag20.xml><?xml version="1.0" encoding="utf-8"?>
<p:tagLst xmlns:a="http://schemas.openxmlformats.org/drawingml/2006/main" xmlns:r="http://schemas.openxmlformats.org/officeDocument/2006/relationships" xmlns:p="http://schemas.openxmlformats.org/presentationml/2006/main">
  <p:tag name="ISLIDE.DIAGRAM" val="#949774;"/>
</p:tagLst>
</file>

<file path=ppt/tags/tag21.xml><?xml version="1.0" encoding="utf-8"?>
<p:tagLst xmlns:a="http://schemas.openxmlformats.org/drawingml/2006/main" xmlns:r="http://schemas.openxmlformats.org/officeDocument/2006/relationships" xmlns:p="http://schemas.openxmlformats.org/presentationml/2006/main">
  <p:tag name="ISLIDE.THEME" val="https://www.islide.cc;"/>
</p:tagLst>
</file>

<file path=ppt/tags/tag3.xml><?xml version="1.0" encoding="utf-8"?>
<p:tagLst xmlns:a="http://schemas.openxmlformats.org/drawingml/2006/main" xmlns:r="http://schemas.openxmlformats.org/officeDocument/2006/relationships" xmlns:p="http://schemas.openxmlformats.org/presentationml/2006/main">
  <p:tag name="ISLIDE.THEME" val="https://www.islide.cc;"/>
</p:tagLst>
</file>

<file path=ppt/tags/tag4.xml><?xml version="1.0" encoding="utf-8"?>
<p:tagLst xmlns:a="http://schemas.openxmlformats.org/drawingml/2006/main" xmlns:r="http://schemas.openxmlformats.org/officeDocument/2006/relationships" xmlns:p="http://schemas.openxmlformats.org/presentationml/2006/main">
  <p:tag name="ISLIDE.THEME" val="https://www.islide.cc;"/>
</p:tagLst>
</file>

<file path=ppt/tags/tag5.xml><?xml version="1.0" encoding="utf-8"?>
<p:tagLst xmlns:a="http://schemas.openxmlformats.org/drawingml/2006/main" xmlns:r="http://schemas.openxmlformats.org/officeDocument/2006/relationships" xmlns:p="http://schemas.openxmlformats.org/presentationml/2006/main">
  <p:tag name="ISLIDE.THEME" val="https://www.islide.cc;"/>
</p:tagLst>
</file>

<file path=ppt/tags/tag6.xml><?xml version="1.0" encoding="utf-8"?>
<p:tagLst xmlns:a="http://schemas.openxmlformats.org/drawingml/2006/main" xmlns:r="http://schemas.openxmlformats.org/officeDocument/2006/relationships" xmlns:p="http://schemas.openxmlformats.org/presentationml/2006/main">
  <p:tag name="ISLIDE.THEME" val="https://www.islide.cc;"/>
</p:tagLst>
</file>

<file path=ppt/tags/tag7.xml><?xml version="1.0" encoding="utf-8"?>
<p:tagLst xmlns:a="http://schemas.openxmlformats.org/drawingml/2006/main" xmlns:r="http://schemas.openxmlformats.org/officeDocument/2006/relationships" xmlns:p="http://schemas.openxmlformats.org/presentationml/2006/main">
  <p:tag name="ISLIDE.THEME" val="https://www.islide.cc;"/>
</p:tagLst>
</file>

<file path=ppt/tags/tag8.xml><?xml version="1.0" encoding="utf-8"?>
<p:tagLst xmlns:a="http://schemas.openxmlformats.org/drawingml/2006/main" xmlns:r="http://schemas.openxmlformats.org/officeDocument/2006/relationships" xmlns:p="http://schemas.openxmlformats.org/presentationml/2006/main">
  <p:tag name="ISLIDE.THEME" val="https://www.islide.cc;"/>
</p:tagLst>
</file>

<file path=ppt/tags/tag9.xml><?xml version="1.0" encoding="utf-8"?>
<p:tagLst xmlns:a="http://schemas.openxmlformats.org/drawingml/2006/main" xmlns:r="http://schemas.openxmlformats.org/officeDocument/2006/relationships" xmlns:p="http://schemas.openxmlformats.org/presentationml/2006/main">
  <p:tag name="ISLIDE.DIAGRAM" val="#949783;"/>
  <p:tag name="ISLIDE.VECTOR" val="#971942;#966757;"/>
</p:tagLst>
</file>

<file path=ppt/theme/theme1.xml><?xml version="1.0" encoding="utf-8"?>
<a:theme xmlns:a="http://schemas.openxmlformats.org/drawingml/2006/main" name="OfficePLUS 主题">
  <a:themeElements>
    <a:clrScheme name="iSlide VI标准">
      <a:dk1>
        <a:srgbClr val="2F2F2F"/>
      </a:dk1>
      <a:lt1>
        <a:srgbClr val="FFFFFF"/>
      </a:lt1>
      <a:dk2>
        <a:srgbClr val="778495"/>
      </a:dk2>
      <a:lt2>
        <a:srgbClr val="F0F0F0"/>
      </a:lt2>
      <a:accent1>
        <a:srgbClr val="5747F3"/>
      </a:accent1>
      <a:accent2>
        <a:srgbClr val="80E9E9"/>
      </a:accent2>
      <a:accent3>
        <a:srgbClr val="FDDD58"/>
      </a:accent3>
      <a:accent4>
        <a:srgbClr val="2EC6C6"/>
      </a:accent4>
      <a:accent5>
        <a:srgbClr val="9588FF"/>
      </a:accent5>
      <a:accent6>
        <a:srgbClr val="B0B0B0"/>
      </a:accent6>
      <a:hlink>
        <a:srgbClr val="F84D4D"/>
      </a:hlink>
      <a:folHlink>
        <a:srgbClr val="979797"/>
      </a:folHlink>
    </a:clrScheme>
    <a:fontScheme name="标准字体">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0b223f8-5841-42fb-baf5-d5b50bb4a0ca.source-default.zh-Hans" id="{73F4A820-C007-4446-89D8-D266B76AAA83}" vid="{3758F66E-F0EB-214E-B796-69CC723FEF28}"/>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iSlide VI标准">
    <a:dk1>
      <a:srgbClr val="2F2F2F"/>
    </a:dk1>
    <a:lt1>
      <a:srgbClr val="FFFFFF"/>
    </a:lt1>
    <a:dk2>
      <a:srgbClr val="778495"/>
    </a:dk2>
    <a:lt2>
      <a:srgbClr val="F0F0F0"/>
    </a:lt2>
    <a:accent1>
      <a:srgbClr val="5747F3"/>
    </a:accent1>
    <a:accent2>
      <a:srgbClr val="80E9E9"/>
    </a:accent2>
    <a:accent3>
      <a:srgbClr val="FDDD58"/>
    </a:accent3>
    <a:accent4>
      <a:srgbClr val="2EC6C6"/>
    </a:accent4>
    <a:accent5>
      <a:srgbClr val="9588FF"/>
    </a:accent5>
    <a:accent6>
      <a:srgbClr val="B0B0B0"/>
    </a:accent6>
    <a:hlink>
      <a:srgbClr val="F84D4D"/>
    </a:hlink>
    <a:folHlink>
      <a:srgbClr val="979797"/>
    </a:folHlink>
  </a:clrScheme>
</a:themeOverride>
</file>

<file path=ppt/theme/themeOverride2.xml><?xml version="1.0" encoding="utf-8"?>
<a:themeOverride xmlns:a="http://schemas.openxmlformats.org/drawingml/2006/main">
  <a:clrScheme name="Office 2013 - 2022">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自定义 6">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xml><?xml version="1.0" encoding="utf-8"?>
<a:themeOverride xmlns:a="http://schemas.openxmlformats.org/drawingml/2006/main">
  <a:clrScheme name="iSlide VI标准">
    <a:dk1>
      <a:srgbClr val="2F2F2F"/>
    </a:dk1>
    <a:lt1>
      <a:srgbClr val="FFFFFF"/>
    </a:lt1>
    <a:dk2>
      <a:srgbClr val="778495"/>
    </a:dk2>
    <a:lt2>
      <a:srgbClr val="F0F0F0"/>
    </a:lt2>
    <a:accent1>
      <a:srgbClr val="5747F3"/>
    </a:accent1>
    <a:accent2>
      <a:srgbClr val="80E9E9"/>
    </a:accent2>
    <a:accent3>
      <a:srgbClr val="FDDD58"/>
    </a:accent3>
    <a:accent4>
      <a:srgbClr val="2EC6C6"/>
    </a:accent4>
    <a:accent5>
      <a:srgbClr val="9588FF"/>
    </a:accent5>
    <a:accent6>
      <a:srgbClr val="B0B0B0"/>
    </a:accent6>
    <a:hlink>
      <a:srgbClr val="F84D4D"/>
    </a:hlink>
    <a:folHlink>
      <a:srgbClr val="979797"/>
    </a:folHlink>
  </a:clrScheme>
</a:themeOverride>
</file>

<file path=docProps/app.xml><?xml version="1.0" encoding="utf-8"?>
<Properties xmlns="http://schemas.openxmlformats.org/officeDocument/2006/extended-properties" xmlns:vt="http://schemas.openxmlformats.org/officeDocument/2006/docPropsVTypes">
  <Template>Rin</Template>
  <TotalTime>4738</TotalTime>
  <Words>921</Words>
  <Application>Microsoft Office PowerPoint</Application>
  <PresentationFormat>宽屏</PresentationFormat>
  <Paragraphs>93</Paragraphs>
  <Slides>21</Slides>
  <Notes>2</Notes>
  <HiddenSlides>0</HiddenSlides>
  <MMClips>0</MMClips>
  <ScaleCrop>false</ScaleCrop>
  <HeadingPairs>
    <vt:vector size="6" baseType="variant">
      <vt:variant>
        <vt:lpstr>已用的字体</vt:lpstr>
      </vt:variant>
      <vt:variant>
        <vt:i4>3</vt:i4>
      </vt:variant>
      <vt:variant>
        <vt:lpstr>主题</vt:lpstr>
      </vt:variant>
      <vt:variant>
        <vt:i4>1</vt:i4>
      </vt:variant>
      <vt:variant>
        <vt:lpstr>幻灯片标题</vt:lpstr>
      </vt:variant>
      <vt:variant>
        <vt:i4>21</vt:i4>
      </vt:variant>
    </vt:vector>
  </HeadingPairs>
  <TitlesOfParts>
    <vt:vector size="25" baseType="lpstr">
      <vt:lpstr>Microsoft YaHei UI</vt:lpstr>
      <vt:lpstr>等线</vt:lpstr>
      <vt:lpstr>Arial</vt:lpstr>
      <vt:lpstr>OfficePLUS 主题</vt:lpstr>
      <vt:lpstr>Multi-Modal Deep Learning for Alzheimer’s Disease Diagnosis from MRI and Clinical Data </vt:lpstr>
      <vt:lpstr>Introduction</vt:lpstr>
      <vt:lpstr>PowerPoint 演示文稿</vt:lpstr>
      <vt:lpstr>PowerPoint 演示文稿</vt:lpstr>
      <vt:lpstr>PowerPoint 演示文稿</vt:lpstr>
      <vt:lpstr>PowerPoint 演示文稿</vt:lpstr>
      <vt:lpstr>PowerPoint 演示文稿</vt:lpstr>
      <vt:lpstr>PowerPoint 演示文稿</vt:lpstr>
      <vt:lpstr>Simple-MLPClssifier</vt:lpstr>
      <vt:lpstr>CNN-AD</vt:lpstr>
      <vt:lpstr>SE attention block</vt:lpstr>
      <vt:lpstr>Proposed Structure</vt:lpstr>
      <vt:lpstr>Accuracy and Loss</vt:lpstr>
      <vt:lpstr>Detail of Prediction Result</vt:lpstr>
      <vt:lpstr>Comparison</vt:lpstr>
      <vt:lpstr>Demonstration using website</vt:lpstr>
      <vt:lpstr>PowerPoint 演示文稿</vt:lpstr>
      <vt:lpstr>      Limitations</vt:lpstr>
      <vt:lpstr>       Future Work</vt:lpstr>
      <vt:lpstr>      Conclusion</vt:lpstr>
      <vt:lpstr>PowerPoint 演示文稿</vt:lpstr>
    </vt:vector>
  </TitlesOfParts>
  <Manager>iSlide</Manager>
  <Company>iSlide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iSlide 资源设计规范</dc:title>
  <dc:creator>Rin</dc:creator>
  <cp:lastModifiedBy>Patrick Wang</cp:lastModifiedBy>
  <cp:revision>25</cp:revision>
  <cp:lastPrinted>2023-04-02T16:00:00Z</cp:lastPrinted>
  <dcterms:created xsi:type="dcterms:W3CDTF">2023-04-02T16:00:00Z</dcterms:created>
  <dcterms:modified xsi:type="dcterms:W3CDTF">2025-05-11T07:25:31Z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lide.THEME">
    <vt:lpwstr>43b48b06-6ff3-44a2-a63e-efec417abea3</vt:lpwstr>
  </property>
  <property fmtid="{D5CDD505-2E9C-101B-9397-08002B2CF9AE}" pid="3" name="iSlide.TEMPLATE">
    <vt:lpwstr>4678fee2-0c51-4820-8da8-cebb96f7373d</vt:lpwstr>
  </property>
</Properties>
</file>